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491" r:id="rId3"/>
    <p:sldId id="518" r:id="rId4"/>
    <p:sldId id="444" r:id="rId5"/>
    <p:sldId id="528" r:id="rId6"/>
    <p:sldId id="529" r:id="rId7"/>
    <p:sldId id="530" r:id="rId8"/>
    <p:sldId id="531" r:id="rId9"/>
    <p:sldId id="532" r:id="rId10"/>
    <p:sldId id="534" r:id="rId11"/>
    <p:sldId id="533" r:id="rId12"/>
    <p:sldId id="535" r:id="rId13"/>
    <p:sldId id="527" r:id="rId14"/>
    <p:sldId id="379" r:id="rId15"/>
    <p:sldId id="536" r:id="rId16"/>
    <p:sldId id="537" r:id="rId17"/>
    <p:sldId id="538" r:id="rId18"/>
    <p:sldId id="539" r:id="rId19"/>
    <p:sldId id="498" r:id="rId20"/>
    <p:sldId id="510" r:id="rId21"/>
    <p:sldId id="540" r:id="rId22"/>
    <p:sldId id="541" r:id="rId23"/>
    <p:sldId id="542" r:id="rId24"/>
    <p:sldId id="506"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E00"/>
    <a:srgbClr val="C084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64" autoAdjust="0"/>
    <p:restoredTop sz="94727" autoAdjust="0"/>
  </p:normalViewPr>
  <p:slideViewPr>
    <p:cSldViewPr snapToGrid="0" snapToObjects="1">
      <p:cViewPr varScale="1">
        <p:scale>
          <a:sx n="87" d="100"/>
          <a:sy n="87" d="100"/>
        </p:scale>
        <p:origin x="-149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4477F52-DAD3-CE4E-A109-97FF02E4ADBA}" type="datetimeFigureOut">
              <a:rPr lang="en-US" smtClean="0"/>
              <a:pPr/>
              <a:t>8/19/18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022186-3741-BC4D-87AD-F117AED0614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477F52-DAD3-CE4E-A109-97FF02E4ADBA}" type="datetimeFigureOut">
              <a:rPr lang="en-US" smtClean="0"/>
              <a:pPr/>
              <a:t>8/19/18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022186-3741-BC4D-87AD-F117AED0614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477F52-DAD3-CE4E-A109-97FF02E4ADBA}" type="datetimeFigureOut">
              <a:rPr lang="en-US" smtClean="0"/>
              <a:pPr/>
              <a:t>8/19/18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022186-3741-BC4D-87AD-F117AED0614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477F52-DAD3-CE4E-A109-97FF02E4ADBA}" type="datetimeFigureOut">
              <a:rPr lang="en-US" smtClean="0"/>
              <a:pPr/>
              <a:t>8/19/18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022186-3741-BC4D-87AD-F117AED0614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477F52-DAD3-CE4E-A109-97FF02E4ADBA}" type="datetimeFigureOut">
              <a:rPr lang="en-US" smtClean="0"/>
              <a:pPr/>
              <a:t>8/19/18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022186-3741-BC4D-87AD-F117AED0614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4477F52-DAD3-CE4E-A109-97FF02E4ADBA}" type="datetimeFigureOut">
              <a:rPr lang="en-US" smtClean="0"/>
              <a:pPr/>
              <a:t>8/19/18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022186-3741-BC4D-87AD-F117AED0614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4477F52-DAD3-CE4E-A109-97FF02E4ADBA}" type="datetimeFigureOut">
              <a:rPr lang="en-US" smtClean="0"/>
              <a:pPr/>
              <a:t>8/19/18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022186-3741-BC4D-87AD-F117AED0614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4477F52-DAD3-CE4E-A109-97FF02E4ADBA}" type="datetimeFigureOut">
              <a:rPr lang="en-US" smtClean="0"/>
              <a:pPr/>
              <a:t>8/19/18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022186-3741-BC4D-87AD-F117AED0614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477F52-DAD3-CE4E-A109-97FF02E4ADBA}" type="datetimeFigureOut">
              <a:rPr lang="en-US" smtClean="0"/>
              <a:pPr/>
              <a:t>8/19/18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022186-3741-BC4D-87AD-F117AED0614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477F52-DAD3-CE4E-A109-97FF02E4ADBA}" type="datetimeFigureOut">
              <a:rPr lang="en-US" smtClean="0"/>
              <a:pPr/>
              <a:t>8/19/18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022186-3741-BC4D-87AD-F117AED0614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477F52-DAD3-CE4E-A109-97FF02E4ADBA}" type="datetimeFigureOut">
              <a:rPr lang="en-US" smtClean="0"/>
              <a:pPr/>
              <a:t>8/19/18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022186-3741-BC4D-87AD-F117AED0614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descr="POwerpoint-MASTER-BLUE.jpg"/>
          <p:cNvPicPr>
            <a:picLocks noChangeAspect="1"/>
          </p:cNvPicPr>
          <p:nvPr userDrawn="1"/>
        </p:nvPicPr>
        <p:blipFill>
          <a:blip r:embed="rId13"/>
          <a:stretch>
            <a:fillRect/>
          </a:stretch>
        </p:blipFill>
        <p:spPr>
          <a:xfrm>
            <a:off x="-1993444" y="0"/>
            <a:ext cx="12551312" cy="9345971"/>
          </a:xfrm>
          <a:prstGeom prst="rect">
            <a:avLst/>
          </a:prstGeom>
        </p:spPr>
      </p:pic>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477F52-DAD3-CE4E-A109-97FF02E4ADBA}" type="datetimeFigureOut">
              <a:rPr lang="en-US" smtClean="0"/>
              <a:pPr/>
              <a:t>8/19/18</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022186-3741-BC4D-87AD-F117AED06147}" type="slidenum">
              <a:rPr lang="en-US" smtClean="0"/>
              <a:pPr/>
              <a:t>‹#›</a:t>
            </a:fld>
            <a:endParaRPr lang="en-US"/>
          </a:p>
        </p:txBody>
      </p:sp>
      <p:pic>
        <p:nvPicPr>
          <p:cNvPr id="9" name="Picture 8" descr="NewTrinityLogo-White.png"/>
          <p:cNvPicPr>
            <a:picLocks noChangeAspect="1"/>
          </p:cNvPicPr>
          <p:nvPr userDrawn="1"/>
        </p:nvPicPr>
        <p:blipFill>
          <a:blip r:embed="rId14"/>
          <a:stretch>
            <a:fillRect/>
          </a:stretch>
        </p:blipFill>
        <p:spPr>
          <a:xfrm>
            <a:off x="3893421" y="5933040"/>
            <a:ext cx="1361244" cy="105187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248751"/>
            <a:ext cx="9143999" cy="1679575"/>
          </a:xfrm>
        </p:spPr>
        <p:txBody>
          <a:bodyPr>
            <a:normAutofit fontScale="90000"/>
          </a:bodyPr>
          <a:lstStyle/>
          <a:p>
            <a:r>
              <a:rPr lang="en-US" sz="7300" b="1" dirty="0" smtClean="0">
                <a:solidFill>
                  <a:schemeClr val="bg1"/>
                </a:solidFill>
                <a:latin typeface="Avenir Black"/>
                <a:cs typeface="Avenir Black"/>
              </a:rPr>
              <a:t>Discipleship</a:t>
            </a:r>
            <a:br>
              <a:rPr lang="en-US" sz="7300" b="1" dirty="0" smtClean="0">
                <a:solidFill>
                  <a:schemeClr val="bg1"/>
                </a:solidFill>
                <a:latin typeface="Avenir Black"/>
                <a:cs typeface="Avenir Black"/>
              </a:rPr>
            </a:br>
            <a:r>
              <a:rPr lang="en-US" sz="7300" b="1" dirty="0" smtClean="0">
                <a:solidFill>
                  <a:schemeClr val="bg1"/>
                </a:solidFill>
                <a:latin typeface="Avenir Black"/>
                <a:cs typeface="Avenir Black"/>
              </a:rPr>
              <a:t>Part 3</a:t>
            </a:r>
            <a:r>
              <a:rPr lang="en-US" sz="6100" b="1" dirty="0" smtClean="0">
                <a:solidFill>
                  <a:schemeClr val="bg1"/>
                </a:solidFill>
                <a:latin typeface="Avenir Black"/>
                <a:cs typeface="Avenir Black"/>
              </a:rPr>
              <a:t/>
            </a:r>
            <a:br>
              <a:rPr lang="en-US" sz="6100" b="1" dirty="0" smtClean="0">
                <a:solidFill>
                  <a:schemeClr val="bg1"/>
                </a:solidFill>
                <a:latin typeface="Avenir Black"/>
                <a:cs typeface="Avenir Black"/>
              </a:rPr>
            </a:br>
            <a:r>
              <a:rPr lang="en-US" sz="6100" b="1" dirty="0">
                <a:solidFill>
                  <a:schemeClr val="bg1"/>
                </a:solidFill>
                <a:latin typeface="Avenir Black"/>
                <a:cs typeface="Avenir Black"/>
              </a:rPr>
              <a:t/>
            </a:r>
            <a:br>
              <a:rPr lang="en-US" sz="6100" b="1" dirty="0">
                <a:solidFill>
                  <a:schemeClr val="bg1"/>
                </a:solidFill>
                <a:latin typeface="Avenir Black"/>
                <a:cs typeface="Avenir Black"/>
              </a:rPr>
            </a:br>
            <a:r>
              <a:rPr lang="en-US" sz="6100" b="1" dirty="0">
                <a:solidFill>
                  <a:schemeClr val="bg1"/>
                </a:solidFill>
                <a:latin typeface="Avenir Black"/>
                <a:cs typeface="Avenir Black"/>
              </a:rPr>
              <a:t>Spiritual Responsiveness</a:t>
            </a:r>
            <a:r>
              <a:rPr lang="en-US" sz="6100" b="1" dirty="0" smtClean="0">
                <a:solidFill>
                  <a:schemeClr val="bg1"/>
                </a:solidFill>
                <a:latin typeface="Avenir Black"/>
                <a:cs typeface="Avenir Black"/>
              </a:rPr>
              <a:t/>
            </a:r>
            <a:br>
              <a:rPr lang="en-US" sz="6100" b="1" dirty="0" smtClean="0">
                <a:solidFill>
                  <a:schemeClr val="bg1"/>
                </a:solidFill>
                <a:latin typeface="Avenir Black"/>
                <a:cs typeface="Avenir Black"/>
              </a:rPr>
            </a:br>
            <a:r>
              <a:rPr lang="en-US" sz="5556" b="1" dirty="0" smtClean="0">
                <a:solidFill>
                  <a:schemeClr val="bg1"/>
                </a:solidFill>
                <a:latin typeface="Avenir Black"/>
                <a:cs typeface="Avenir Black"/>
              </a:rPr>
              <a:t/>
            </a:r>
            <a:br>
              <a:rPr lang="en-US" sz="5556" b="1" dirty="0" smtClean="0">
                <a:solidFill>
                  <a:schemeClr val="bg1"/>
                </a:solidFill>
                <a:latin typeface="Avenir Black"/>
                <a:cs typeface="Avenir Black"/>
              </a:rPr>
            </a:br>
            <a:r>
              <a:rPr lang="en-US" sz="4444" b="1" i="1" dirty="0" smtClean="0">
                <a:solidFill>
                  <a:srgbClr val="FFCE00"/>
                </a:solidFill>
                <a:latin typeface="Avenir Black"/>
                <a:cs typeface="Avenir Black"/>
              </a:rPr>
              <a:t>Pastor David Espinoza</a:t>
            </a:r>
            <a:r>
              <a:rPr lang="en-US" sz="5556" b="1" dirty="0" smtClean="0">
                <a:solidFill>
                  <a:schemeClr val="bg1"/>
                </a:solidFill>
                <a:latin typeface="Avenir Black"/>
                <a:cs typeface="Avenir Black"/>
              </a:rPr>
              <a:t/>
            </a:r>
            <a:br>
              <a:rPr lang="en-US" sz="5556" b="1" dirty="0" smtClean="0">
                <a:solidFill>
                  <a:schemeClr val="bg1"/>
                </a:solidFill>
                <a:latin typeface="Avenir Black"/>
                <a:cs typeface="Avenir Black"/>
              </a:rPr>
            </a:br>
            <a:r>
              <a:rPr lang="en-US" sz="4000" b="1" dirty="0" smtClean="0">
                <a:solidFill>
                  <a:schemeClr val="bg1"/>
                </a:solidFill>
                <a:latin typeface="Avenir Black"/>
                <a:cs typeface="Avenir Black"/>
              </a:rPr>
              <a:t/>
            </a:r>
            <a:br>
              <a:rPr lang="en-US" sz="4000" b="1" dirty="0" smtClean="0">
                <a:solidFill>
                  <a:schemeClr val="bg1"/>
                </a:solidFill>
                <a:latin typeface="Avenir Black"/>
                <a:cs typeface="Avenir Black"/>
              </a:rPr>
            </a:br>
            <a:r>
              <a:rPr lang="en-US" b="1" dirty="0" smtClean="0">
                <a:latin typeface="Avenir Black"/>
                <a:cs typeface="Avenir Black"/>
              </a:rPr>
              <a:t/>
            </a:r>
            <a:br>
              <a:rPr lang="en-US" b="1" dirty="0" smtClean="0">
                <a:latin typeface="Avenir Black"/>
                <a:cs typeface="Avenir Black"/>
              </a:rPr>
            </a:br>
            <a:endParaRPr lang="en-US" b="1" dirty="0">
              <a:latin typeface="Avenir Black"/>
              <a:cs typeface="Avenir Black"/>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2382" y="2116198"/>
            <a:ext cx="8667382" cy="1679575"/>
          </a:xfrm>
        </p:spPr>
        <p:txBody>
          <a:bodyPr>
            <a:noAutofit/>
          </a:bodyPr>
          <a:lstStyle/>
          <a:p>
            <a:pPr algn="l"/>
            <a:r>
              <a:rPr lang="en-US" sz="4100" dirty="0">
                <a:solidFill>
                  <a:schemeClr val="bg1"/>
                </a:solidFill>
                <a:latin typeface="Avenir Black"/>
                <a:cs typeface="Avenir Black"/>
              </a:rPr>
              <a:t>“The Spirit of the Lord is on me, because he has anointed me to proclaim good news to the poor. He has sent me to proclaim freedom for the prisoners and recovery of sight for the blind, to set the oppressed </a:t>
            </a:r>
            <a:r>
              <a:rPr lang="en-US" sz="4100" dirty="0" smtClean="0">
                <a:solidFill>
                  <a:schemeClr val="bg1"/>
                </a:solidFill>
                <a:latin typeface="Avenir Black"/>
                <a:cs typeface="Avenir Black"/>
              </a:rPr>
              <a:t>free.”</a:t>
            </a:r>
            <a:r>
              <a:rPr lang="en-US" sz="5400" dirty="0">
                <a:solidFill>
                  <a:schemeClr val="bg1"/>
                </a:solidFill>
                <a:latin typeface="Avenir Black"/>
                <a:cs typeface="Avenir Black"/>
              </a:rPr>
              <a:t/>
            </a:r>
            <a:br>
              <a:rPr lang="en-US" sz="5400" dirty="0">
                <a:solidFill>
                  <a:schemeClr val="bg1"/>
                </a:solidFill>
                <a:latin typeface="Avenir Black"/>
                <a:cs typeface="Avenir Black"/>
              </a:rPr>
            </a:br>
            <a:r>
              <a:rPr lang="en-US" sz="4000" b="1" i="1" dirty="0">
                <a:solidFill>
                  <a:schemeClr val="bg1"/>
                </a:solidFill>
                <a:latin typeface="Avenir Black"/>
                <a:cs typeface="Avenir Black"/>
              </a:rPr>
              <a:t>                                    </a:t>
            </a:r>
            <a:r>
              <a:rPr lang="en-US" sz="4000" b="1" i="1" dirty="0" smtClean="0">
                <a:solidFill>
                  <a:schemeClr val="bg1"/>
                </a:solidFill>
                <a:latin typeface="Avenir Black"/>
                <a:cs typeface="Avenir Black"/>
              </a:rPr>
              <a:t> </a:t>
            </a:r>
            <a:r>
              <a:rPr lang="en-US" sz="4000" b="1" i="1" dirty="0">
                <a:solidFill>
                  <a:schemeClr val="bg1"/>
                </a:solidFill>
                <a:latin typeface="Avenir Black"/>
                <a:cs typeface="Avenir Black"/>
              </a:rPr>
              <a:t>Luke </a:t>
            </a:r>
            <a:r>
              <a:rPr lang="en-US" sz="4000" b="1" i="1" dirty="0" smtClean="0">
                <a:solidFill>
                  <a:schemeClr val="bg1"/>
                </a:solidFill>
                <a:latin typeface="Avenir Black"/>
                <a:cs typeface="Avenir Black"/>
              </a:rPr>
              <a:t>4:18</a:t>
            </a:r>
            <a:endParaRPr lang="en-US" sz="3500" b="1" i="1" dirty="0">
              <a:solidFill>
                <a:schemeClr val="bg1"/>
              </a:solidFill>
              <a:latin typeface="Avenir Black"/>
              <a:cs typeface="Avenir Black"/>
            </a:endParaRPr>
          </a:p>
        </p:txBody>
      </p:sp>
    </p:spTree>
    <p:extLst>
      <p:ext uri="{BB962C8B-B14F-4D97-AF65-F5344CB8AC3E}">
        <p14:creationId xmlns:p14="http://schemas.microsoft.com/office/powerpoint/2010/main" val="138897447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2382" y="2116198"/>
            <a:ext cx="8667382" cy="1679575"/>
          </a:xfrm>
        </p:spPr>
        <p:txBody>
          <a:bodyPr>
            <a:noAutofit/>
          </a:bodyPr>
          <a:lstStyle/>
          <a:p>
            <a:pPr algn="l"/>
            <a:r>
              <a:rPr lang="en-US" sz="4100" b="1" dirty="0">
                <a:solidFill>
                  <a:schemeClr val="bg1"/>
                </a:solidFill>
                <a:latin typeface="Avenir Black"/>
                <a:cs typeface="Avenir Black"/>
              </a:rPr>
              <a:t/>
            </a:r>
            <a:br>
              <a:rPr lang="en-US" sz="4100" b="1" dirty="0">
                <a:solidFill>
                  <a:schemeClr val="bg1"/>
                </a:solidFill>
                <a:latin typeface="Avenir Black"/>
                <a:cs typeface="Avenir Black"/>
              </a:rPr>
            </a:br>
            <a:r>
              <a:rPr lang="en-US" sz="4100" dirty="0" smtClean="0">
                <a:solidFill>
                  <a:schemeClr val="bg1"/>
                </a:solidFill>
                <a:latin typeface="Avenir Black"/>
                <a:cs typeface="Avenir Black"/>
              </a:rPr>
              <a:t>how </a:t>
            </a:r>
            <a:r>
              <a:rPr lang="en-US" sz="4100" dirty="0">
                <a:solidFill>
                  <a:schemeClr val="bg1"/>
                </a:solidFill>
                <a:latin typeface="Avenir Black"/>
                <a:cs typeface="Avenir Black"/>
              </a:rPr>
              <a:t>God anointed Jesus of Nazareth with the Holy Spirit and power, and how he went around doing good and healing all who were under the power of the devil, because God was with him.</a:t>
            </a:r>
            <a:r>
              <a:rPr lang="en-US" sz="3500" b="1" i="1" dirty="0">
                <a:solidFill>
                  <a:schemeClr val="bg1"/>
                </a:solidFill>
                <a:latin typeface="Avenir Black"/>
                <a:cs typeface="Avenir Black"/>
              </a:rPr>
              <a:t/>
            </a:r>
            <a:br>
              <a:rPr lang="en-US" sz="3500" b="1" i="1" dirty="0">
                <a:solidFill>
                  <a:schemeClr val="bg1"/>
                </a:solidFill>
                <a:latin typeface="Avenir Black"/>
                <a:cs typeface="Avenir Black"/>
              </a:rPr>
            </a:br>
            <a:r>
              <a:rPr lang="en-US" sz="3500" b="1" i="1" dirty="0">
                <a:solidFill>
                  <a:schemeClr val="bg1"/>
                </a:solidFill>
                <a:latin typeface="Avenir Black"/>
                <a:cs typeface="Avenir Black"/>
              </a:rPr>
              <a:t>                                       </a:t>
            </a:r>
            <a:r>
              <a:rPr lang="en-US" sz="3500" b="1" i="1" dirty="0" smtClean="0">
                <a:solidFill>
                  <a:schemeClr val="bg1"/>
                </a:solidFill>
                <a:latin typeface="Avenir Black"/>
                <a:cs typeface="Avenir Black"/>
              </a:rPr>
              <a:t>  Acts </a:t>
            </a:r>
            <a:r>
              <a:rPr lang="en-US" sz="3500" b="1" i="1" dirty="0">
                <a:solidFill>
                  <a:schemeClr val="bg1"/>
                </a:solidFill>
                <a:latin typeface="Avenir Black"/>
                <a:cs typeface="Avenir Black"/>
              </a:rPr>
              <a:t>10:38</a:t>
            </a:r>
          </a:p>
        </p:txBody>
      </p:sp>
    </p:spTree>
    <p:extLst>
      <p:ext uri="{BB962C8B-B14F-4D97-AF65-F5344CB8AC3E}">
        <p14:creationId xmlns:p14="http://schemas.microsoft.com/office/powerpoint/2010/main" val="333552738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2382" y="2116198"/>
            <a:ext cx="8667382" cy="1679575"/>
          </a:xfrm>
        </p:spPr>
        <p:txBody>
          <a:bodyPr>
            <a:noAutofit/>
          </a:bodyPr>
          <a:lstStyle/>
          <a:p>
            <a:pPr algn="l"/>
            <a:r>
              <a:rPr lang="en-US" sz="4100" b="1" dirty="0">
                <a:solidFill>
                  <a:schemeClr val="bg1"/>
                </a:solidFill>
                <a:latin typeface="Avenir Black"/>
                <a:cs typeface="Avenir Black"/>
              </a:rPr>
              <a:t/>
            </a:r>
            <a:br>
              <a:rPr lang="en-US" sz="4100" b="1" dirty="0">
                <a:solidFill>
                  <a:schemeClr val="bg1"/>
                </a:solidFill>
                <a:latin typeface="Avenir Black"/>
                <a:cs typeface="Avenir Black"/>
              </a:rPr>
            </a:br>
            <a:r>
              <a:rPr lang="en-US" sz="4100" dirty="0">
                <a:solidFill>
                  <a:schemeClr val="bg1"/>
                </a:solidFill>
                <a:latin typeface="Avenir Black"/>
                <a:cs typeface="Avenir Black"/>
              </a:rPr>
              <a:t>At that time Jesus, full of joy through the Holy Spirit, said, “I praise you, Father, Lord of heaven and earth, because you have hidden these things from the wise and learned, and revealed them to little children. Yes, Father, for this is what you were pleased to do</a:t>
            </a:r>
            <a:r>
              <a:rPr lang="en-US" sz="4100" dirty="0" smtClean="0">
                <a:solidFill>
                  <a:schemeClr val="bg1"/>
                </a:solidFill>
                <a:latin typeface="Avenir Black"/>
                <a:cs typeface="Avenir Black"/>
              </a:rPr>
              <a:t>.                            </a:t>
            </a:r>
            <a:r>
              <a:rPr lang="en-US" sz="3500" b="1" i="1" dirty="0" smtClean="0">
                <a:solidFill>
                  <a:schemeClr val="bg1"/>
                </a:solidFill>
                <a:latin typeface="Avenir Black"/>
                <a:cs typeface="Avenir Black"/>
              </a:rPr>
              <a:t> Luke </a:t>
            </a:r>
            <a:r>
              <a:rPr lang="en-US" sz="3500" b="1" i="1" dirty="0">
                <a:solidFill>
                  <a:schemeClr val="bg1"/>
                </a:solidFill>
                <a:latin typeface="Avenir Black"/>
                <a:cs typeface="Avenir Black"/>
              </a:rPr>
              <a:t>10:21</a:t>
            </a:r>
          </a:p>
        </p:txBody>
      </p:sp>
    </p:spTree>
    <p:extLst>
      <p:ext uri="{BB962C8B-B14F-4D97-AF65-F5344CB8AC3E}">
        <p14:creationId xmlns:p14="http://schemas.microsoft.com/office/powerpoint/2010/main" val="386098468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2382" y="2116198"/>
            <a:ext cx="8667382" cy="1679575"/>
          </a:xfrm>
        </p:spPr>
        <p:txBody>
          <a:bodyPr>
            <a:noAutofit/>
          </a:bodyPr>
          <a:lstStyle/>
          <a:p>
            <a:r>
              <a:rPr lang="en-US" sz="4100" b="1" dirty="0" smtClean="0">
                <a:solidFill>
                  <a:schemeClr val="bg1"/>
                </a:solidFill>
                <a:latin typeface="Avenir Black"/>
                <a:cs typeface="Avenir Black"/>
              </a:rPr>
              <a:t>Spiritual </a:t>
            </a:r>
            <a:r>
              <a:rPr lang="en-US" sz="4100" b="1" dirty="0">
                <a:solidFill>
                  <a:schemeClr val="bg1"/>
                </a:solidFill>
                <a:latin typeface="Avenir Black"/>
                <a:cs typeface="Avenir Black"/>
              </a:rPr>
              <a:t>Responsiveness: Actively Listening to the Holy Spirit and taking Action according to what you are Hearing</a:t>
            </a:r>
            <a:endParaRPr lang="en-US" sz="3500" b="1" i="1" dirty="0">
              <a:solidFill>
                <a:schemeClr val="bg1"/>
              </a:solidFill>
              <a:latin typeface="Avenir Black"/>
              <a:cs typeface="Avenir Black"/>
            </a:endParaRPr>
          </a:p>
        </p:txBody>
      </p:sp>
    </p:spTree>
    <p:extLst>
      <p:ext uri="{BB962C8B-B14F-4D97-AF65-F5344CB8AC3E}">
        <p14:creationId xmlns:p14="http://schemas.microsoft.com/office/powerpoint/2010/main" val="50050471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ctrTitle"/>
          </p:nvPr>
        </p:nvSpPr>
        <p:spPr>
          <a:xfrm>
            <a:off x="256395" y="624210"/>
            <a:ext cx="8592183" cy="1321140"/>
          </a:xfrm>
        </p:spPr>
        <p:txBody>
          <a:bodyPr anchor="t">
            <a:normAutofit fontScale="90000"/>
          </a:bodyPr>
          <a:lstStyle/>
          <a:p>
            <a:pPr algn="l"/>
            <a:r>
              <a:rPr lang="en-US" sz="4800" dirty="0">
                <a:solidFill>
                  <a:schemeClr val="bg1"/>
                </a:solidFill>
                <a:effectLst>
                  <a:outerShdw blurRad="38100" dist="38100" dir="2700000" algn="tl">
                    <a:srgbClr val="000000">
                      <a:alpha val="43137"/>
                    </a:srgbClr>
                  </a:outerShdw>
                </a:effectLst>
                <a:latin typeface="Avenir Black"/>
                <a:cs typeface="Avenir Black"/>
              </a:rPr>
              <a:t>Spiritually Responsive Habitual Actions: </a:t>
            </a:r>
          </a:p>
        </p:txBody>
      </p:sp>
      <p:sp>
        <p:nvSpPr>
          <p:cNvPr id="11" name="Title 1"/>
          <p:cNvSpPr txBox="1">
            <a:spLocks/>
          </p:cNvSpPr>
          <p:nvPr/>
        </p:nvSpPr>
        <p:spPr>
          <a:xfrm>
            <a:off x="518009" y="2810512"/>
            <a:ext cx="8443107" cy="3182325"/>
          </a:xfrm>
          <a:prstGeom prst="rect">
            <a:avLst/>
          </a:prstGeom>
        </p:spPr>
        <p:txBody>
          <a:bodyPr vert="horz" lIns="91440" tIns="45720" rIns="91440" bIns="45720" rtlCol="0" anchor="t">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742950" indent="-742950" algn="l">
              <a:lnSpc>
                <a:spcPct val="150000"/>
              </a:lnSpc>
              <a:buFont typeface="+mj-lt"/>
              <a:buAutoNum type="arabicPeriod"/>
            </a:pPr>
            <a:r>
              <a:rPr lang="en-US" sz="4100" dirty="0" smtClean="0">
                <a:solidFill>
                  <a:schemeClr val="bg1"/>
                </a:solidFill>
                <a:effectLst>
                  <a:outerShdw blurRad="38100" dist="38100" dir="2700000" algn="tl">
                    <a:srgbClr val="000000">
                      <a:alpha val="43137"/>
                    </a:srgbClr>
                  </a:outerShdw>
                </a:effectLst>
                <a:latin typeface="Avenir Black"/>
                <a:cs typeface="Avenir Black"/>
              </a:rPr>
              <a:t>Receiving </a:t>
            </a:r>
            <a:r>
              <a:rPr lang="en-US" sz="4100" dirty="0" smtClean="0">
                <a:solidFill>
                  <a:schemeClr val="bg1"/>
                </a:solidFill>
                <a:effectLst>
                  <a:outerShdw blurRad="38100" dist="38100" dir="2700000" algn="tl">
                    <a:srgbClr val="000000">
                      <a:alpha val="43137"/>
                    </a:srgbClr>
                  </a:outerShdw>
                </a:effectLst>
                <a:latin typeface="Avenir Black"/>
                <a:cs typeface="Avenir Black"/>
              </a:rPr>
              <a:t>_____________ </a:t>
            </a:r>
            <a:r>
              <a:rPr lang="en-US" sz="4100" dirty="0" smtClean="0">
                <a:solidFill>
                  <a:schemeClr val="bg1"/>
                </a:solidFill>
                <a:effectLst>
                  <a:outerShdw blurRad="38100" dist="38100" dir="2700000" algn="tl">
                    <a:srgbClr val="000000">
                      <a:alpha val="43137"/>
                    </a:srgbClr>
                  </a:outerShdw>
                </a:effectLst>
                <a:latin typeface="Avenir Black"/>
                <a:cs typeface="Avenir Black"/>
              </a:rPr>
              <a:t>and </a:t>
            </a:r>
            <a:r>
              <a:rPr lang="en-US" sz="4100" dirty="0" smtClean="0">
                <a:solidFill>
                  <a:schemeClr val="bg1"/>
                </a:solidFill>
                <a:effectLst>
                  <a:outerShdw blurRad="38100" dist="38100" dir="2700000" algn="tl">
                    <a:srgbClr val="000000">
                      <a:alpha val="43137"/>
                    </a:srgbClr>
                  </a:outerShdw>
                </a:effectLst>
                <a:latin typeface="Avenir Black"/>
                <a:cs typeface="Avenir Black"/>
              </a:rPr>
              <a:t>___________________ </a:t>
            </a:r>
            <a:r>
              <a:rPr lang="en-US" sz="4100" dirty="0" smtClean="0">
                <a:solidFill>
                  <a:schemeClr val="bg1"/>
                </a:solidFill>
                <a:effectLst>
                  <a:outerShdw blurRad="38100" dist="38100" dir="2700000" algn="tl">
                    <a:srgbClr val="000000">
                      <a:alpha val="43137"/>
                    </a:srgbClr>
                  </a:outerShdw>
                </a:effectLst>
                <a:latin typeface="Avenir Black"/>
                <a:cs typeface="Avenir Black"/>
              </a:rPr>
              <a:t>from </a:t>
            </a:r>
            <a:r>
              <a:rPr lang="en-US" sz="4100" dirty="0">
                <a:solidFill>
                  <a:schemeClr val="bg1"/>
                </a:solidFill>
                <a:effectLst>
                  <a:outerShdw blurRad="38100" dist="38100" dir="2700000" algn="tl">
                    <a:srgbClr val="000000">
                      <a:alpha val="43137"/>
                    </a:srgbClr>
                  </a:outerShdw>
                </a:effectLst>
                <a:latin typeface="Avenir Black"/>
                <a:cs typeface="Avenir Black"/>
              </a:rPr>
              <a:t>the Holy Spirit</a:t>
            </a:r>
            <a:endParaRPr lang="en-US" sz="4100" dirty="0" smtClean="0">
              <a:solidFill>
                <a:schemeClr val="bg1"/>
              </a:solidFill>
              <a:effectLst>
                <a:outerShdw blurRad="38100" dist="38100" dir="2700000" algn="tl">
                  <a:srgbClr val="000000">
                    <a:alpha val="43137"/>
                  </a:srgbClr>
                </a:outerShdw>
              </a:effectLst>
              <a:latin typeface="Avenir Black"/>
              <a:cs typeface="Avenir Black"/>
            </a:endParaRPr>
          </a:p>
        </p:txBody>
      </p:sp>
      <p:sp>
        <p:nvSpPr>
          <p:cNvPr id="9" name="TextBox 8"/>
          <p:cNvSpPr txBox="1"/>
          <p:nvPr/>
        </p:nvSpPr>
        <p:spPr>
          <a:xfrm>
            <a:off x="3954067" y="2968948"/>
            <a:ext cx="3614407" cy="754053"/>
          </a:xfrm>
          <a:prstGeom prst="rect">
            <a:avLst/>
          </a:prstGeom>
          <a:noFill/>
        </p:spPr>
        <p:txBody>
          <a:bodyPr wrap="square" rtlCol="0">
            <a:spAutoFit/>
          </a:bodyPr>
          <a:lstStyle/>
          <a:p>
            <a:r>
              <a:rPr lang="en-US" sz="4300" dirty="0">
                <a:solidFill>
                  <a:srgbClr val="FFCE00"/>
                </a:solidFill>
                <a:effectLst>
                  <a:outerShdw blurRad="38100" dist="38100" dir="2700000" algn="tl">
                    <a:srgbClr val="000000">
                      <a:alpha val="43137"/>
                    </a:srgbClr>
                  </a:outerShdw>
                </a:effectLst>
                <a:latin typeface="Avenir Black"/>
              </a:rPr>
              <a:t>GUIDANCE</a:t>
            </a:r>
          </a:p>
        </p:txBody>
      </p:sp>
      <p:sp>
        <p:nvSpPr>
          <p:cNvPr id="5" name="TextBox 4"/>
          <p:cNvSpPr txBox="1"/>
          <p:nvPr/>
        </p:nvSpPr>
        <p:spPr>
          <a:xfrm>
            <a:off x="1475669" y="3881511"/>
            <a:ext cx="5278107" cy="754053"/>
          </a:xfrm>
          <a:prstGeom prst="rect">
            <a:avLst/>
          </a:prstGeom>
          <a:noFill/>
        </p:spPr>
        <p:txBody>
          <a:bodyPr wrap="square" rtlCol="0">
            <a:spAutoFit/>
          </a:bodyPr>
          <a:lstStyle/>
          <a:p>
            <a:r>
              <a:rPr lang="en-US" sz="4300" dirty="0">
                <a:solidFill>
                  <a:srgbClr val="FFCE00"/>
                </a:solidFill>
                <a:effectLst>
                  <a:outerShdw blurRad="38100" dist="38100" dir="2700000" algn="tl">
                    <a:srgbClr val="000000">
                      <a:alpha val="43137"/>
                    </a:srgbClr>
                  </a:outerShdw>
                </a:effectLst>
                <a:latin typeface="Avenir Black"/>
              </a:rPr>
              <a:t>EMPOWERMENT</a:t>
            </a:r>
          </a:p>
        </p:txBody>
      </p:sp>
    </p:spTree>
    <p:extLst>
      <p:ext uri="{BB962C8B-B14F-4D97-AF65-F5344CB8AC3E}">
        <p14:creationId xmlns:p14="http://schemas.microsoft.com/office/powerpoint/2010/main" val="234289569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ctrTitle"/>
          </p:nvPr>
        </p:nvSpPr>
        <p:spPr>
          <a:xfrm>
            <a:off x="256395" y="624210"/>
            <a:ext cx="8592183" cy="1321140"/>
          </a:xfrm>
        </p:spPr>
        <p:txBody>
          <a:bodyPr anchor="t">
            <a:normAutofit/>
          </a:bodyPr>
          <a:lstStyle/>
          <a:p>
            <a:pPr algn="l"/>
            <a:r>
              <a:rPr lang="en-US" sz="4800" dirty="0">
                <a:solidFill>
                  <a:schemeClr val="bg1"/>
                </a:solidFill>
                <a:effectLst>
                  <a:outerShdw blurRad="38100" dist="38100" dir="2700000" algn="tl">
                    <a:srgbClr val="000000">
                      <a:alpha val="43137"/>
                    </a:srgbClr>
                  </a:outerShdw>
                </a:effectLst>
                <a:latin typeface="Avenir Black"/>
                <a:cs typeface="Avenir Black"/>
              </a:rPr>
              <a:t>3 Ingredients </a:t>
            </a:r>
          </a:p>
        </p:txBody>
      </p:sp>
      <p:sp>
        <p:nvSpPr>
          <p:cNvPr id="11" name="Title 1"/>
          <p:cNvSpPr txBox="1">
            <a:spLocks/>
          </p:cNvSpPr>
          <p:nvPr/>
        </p:nvSpPr>
        <p:spPr>
          <a:xfrm>
            <a:off x="893540" y="1945350"/>
            <a:ext cx="7317891" cy="4087150"/>
          </a:xfrm>
          <a:prstGeom prst="rect">
            <a:avLst/>
          </a:prstGeom>
        </p:spPr>
        <p:txBody>
          <a:bodyPr vert="horz" lIns="91440" tIns="45720" rIns="91440" bIns="45720" rtlCol="0" anchor="t">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742950" indent="-742950" algn="l">
              <a:lnSpc>
                <a:spcPct val="200000"/>
              </a:lnSpc>
              <a:buFont typeface="+mj-lt"/>
              <a:buAutoNum type="arabicPeriod"/>
            </a:pPr>
            <a:r>
              <a:rPr lang="en-US" sz="4100" dirty="0" smtClean="0">
                <a:solidFill>
                  <a:schemeClr val="bg1"/>
                </a:solidFill>
                <a:effectLst>
                  <a:outerShdw blurRad="38100" dist="38100" dir="2700000" algn="tl">
                    <a:srgbClr val="000000">
                      <a:alpha val="43137"/>
                    </a:srgbClr>
                  </a:outerShdw>
                </a:effectLst>
                <a:latin typeface="Avenir Black"/>
                <a:cs typeface="Avenir Black"/>
              </a:rPr>
              <a:t>__________ </a:t>
            </a:r>
          </a:p>
          <a:p>
            <a:pPr marL="742950" indent="-742950" algn="l">
              <a:lnSpc>
                <a:spcPct val="200000"/>
              </a:lnSpc>
              <a:buFont typeface="+mj-lt"/>
              <a:buAutoNum type="arabicPeriod"/>
            </a:pPr>
            <a:r>
              <a:rPr lang="en-US" sz="4100" dirty="0" smtClean="0">
                <a:solidFill>
                  <a:schemeClr val="bg1"/>
                </a:solidFill>
                <a:effectLst>
                  <a:outerShdw blurRad="38100" dist="38100" dir="2700000" algn="tl">
                    <a:srgbClr val="000000">
                      <a:alpha val="43137"/>
                    </a:srgbClr>
                  </a:outerShdw>
                </a:effectLst>
                <a:latin typeface="Avenir Black"/>
                <a:cs typeface="Avenir Black"/>
              </a:rPr>
              <a:t>__________</a:t>
            </a:r>
          </a:p>
          <a:p>
            <a:pPr marL="742950" indent="-742950" algn="l">
              <a:lnSpc>
                <a:spcPct val="200000"/>
              </a:lnSpc>
              <a:buFont typeface="+mj-lt"/>
              <a:buAutoNum type="arabicPeriod"/>
            </a:pPr>
            <a:r>
              <a:rPr lang="en-US" sz="4100" dirty="0" smtClean="0">
                <a:solidFill>
                  <a:schemeClr val="bg1"/>
                </a:solidFill>
                <a:effectLst>
                  <a:outerShdw blurRad="38100" dist="38100" dir="2700000" algn="tl">
                    <a:srgbClr val="000000">
                      <a:alpha val="43137"/>
                    </a:srgbClr>
                  </a:outerShdw>
                </a:effectLst>
                <a:latin typeface="Avenir Black"/>
                <a:cs typeface="Avenir Black"/>
              </a:rPr>
              <a:t>_____________</a:t>
            </a:r>
          </a:p>
        </p:txBody>
      </p:sp>
      <p:sp>
        <p:nvSpPr>
          <p:cNvPr id="9" name="TextBox 8"/>
          <p:cNvSpPr txBox="1"/>
          <p:nvPr/>
        </p:nvSpPr>
        <p:spPr>
          <a:xfrm>
            <a:off x="1668792" y="2319323"/>
            <a:ext cx="3614407" cy="754053"/>
          </a:xfrm>
          <a:prstGeom prst="rect">
            <a:avLst/>
          </a:prstGeom>
          <a:noFill/>
        </p:spPr>
        <p:txBody>
          <a:bodyPr wrap="square" rtlCol="0">
            <a:spAutoFit/>
          </a:bodyPr>
          <a:lstStyle/>
          <a:p>
            <a:r>
              <a:rPr lang="en-US" sz="4300" dirty="0">
                <a:solidFill>
                  <a:srgbClr val="FFCE00"/>
                </a:solidFill>
                <a:effectLst>
                  <a:outerShdw blurRad="38100" dist="38100" dir="2700000" algn="tl">
                    <a:srgbClr val="000000">
                      <a:alpha val="43137"/>
                    </a:srgbClr>
                  </a:outerShdw>
                </a:effectLst>
                <a:latin typeface="Avenir Black"/>
              </a:rPr>
              <a:t>PRAYER</a:t>
            </a:r>
          </a:p>
        </p:txBody>
      </p:sp>
      <p:sp>
        <p:nvSpPr>
          <p:cNvPr id="5" name="TextBox 4"/>
          <p:cNvSpPr txBox="1"/>
          <p:nvPr/>
        </p:nvSpPr>
        <p:spPr>
          <a:xfrm>
            <a:off x="1668792" y="3575088"/>
            <a:ext cx="3614407" cy="754053"/>
          </a:xfrm>
          <a:prstGeom prst="rect">
            <a:avLst/>
          </a:prstGeom>
          <a:noFill/>
        </p:spPr>
        <p:txBody>
          <a:bodyPr wrap="square" rtlCol="0">
            <a:spAutoFit/>
          </a:bodyPr>
          <a:lstStyle/>
          <a:p>
            <a:r>
              <a:rPr lang="en-US" sz="4300" dirty="0">
                <a:solidFill>
                  <a:srgbClr val="FFCE00"/>
                </a:solidFill>
                <a:effectLst>
                  <a:outerShdw blurRad="38100" dist="38100" dir="2700000" algn="tl">
                    <a:srgbClr val="000000">
                      <a:alpha val="43137"/>
                    </a:srgbClr>
                  </a:outerShdw>
                </a:effectLst>
                <a:latin typeface="Avenir Black"/>
              </a:rPr>
              <a:t>FASTING</a:t>
            </a:r>
          </a:p>
        </p:txBody>
      </p:sp>
      <p:sp>
        <p:nvSpPr>
          <p:cNvPr id="6" name="TextBox 5"/>
          <p:cNvSpPr txBox="1"/>
          <p:nvPr/>
        </p:nvSpPr>
        <p:spPr>
          <a:xfrm>
            <a:off x="1668793" y="4847591"/>
            <a:ext cx="5278107" cy="754053"/>
          </a:xfrm>
          <a:prstGeom prst="rect">
            <a:avLst/>
          </a:prstGeom>
          <a:noFill/>
        </p:spPr>
        <p:txBody>
          <a:bodyPr wrap="square" rtlCol="0">
            <a:spAutoFit/>
          </a:bodyPr>
          <a:lstStyle/>
          <a:p>
            <a:r>
              <a:rPr lang="en-US" sz="4300" dirty="0">
                <a:solidFill>
                  <a:srgbClr val="FFCE00"/>
                </a:solidFill>
                <a:effectLst>
                  <a:outerShdw blurRad="38100" dist="38100" dir="2700000" algn="tl">
                    <a:srgbClr val="000000">
                      <a:alpha val="43137"/>
                    </a:srgbClr>
                  </a:outerShdw>
                </a:effectLst>
                <a:latin typeface="Avenir Black"/>
              </a:rPr>
              <a:t>SCRIPTURE</a:t>
            </a:r>
          </a:p>
        </p:txBody>
      </p:sp>
    </p:spTree>
    <p:extLst>
      <p:ext uri="{BB962C8B-B14F-4D97-AF65-F5344CB8AC3E}">
        <p14:creationId xmlns:p14="http://schemas.microsoft.com/office/powerpoint/2010/main" val="323624443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5" grpId="0"/>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ctrTitle"/>
          </p:nvPr>
        </p:nvSpPr>
        <p:spPr>
          <a:xfrm>
            <a:off x="256395" y="624210"/>
            <a:ext cx="8592183" cy="1321140"/>
          </a:xfrm>
        </p:spPr>
        <p:txBody>
          <a:bodyPr anchor="t">
            <a:normAutofit fontScale="90000"/>
          </a:bodyPr>
          <a:lstStyle/>
          <a:p>
            <a:pPr algn="l"/>
            <a:r>
              <a:rPr lang="en-US" sz="4800" dirty="0">
                <a:solidFill>
                  <a:schemeClr val="bg1"/>
                </a:solidFill>
                <a:effectLst>
                  <a:outerShdw blurRad="38100" dist="38100" dir="2700000" algn="tl">
                    <a:srgbClr val="000000">
                      <a:alpha val="43137"/>
                    </a:srgbClr>
                  </a:outerShdw>
                </a:effectLst>
                <a:latin typeface="Avenir Black"/>
                <a:cs typeface="Avenir Black"/>
              </a:rPr>
              <a:t>Spiritually Responsive Habitual Actions: </a:t>
            </a:r>
          </a:p>
        </p:txBody>
      </p:sp>
      <p:sp>
        <p:nvSpPr>
          <p:cNvPr id="11" name="Title 1"/>
          <p:cNvSpPr txBox="1">
            <a:spLocks/>
          </p:cNvSpPr>
          <p:nvPr/>
        </p:nvSpPr>
        <p:spPr>
          <a:xfrm>
            <a:off x="518009" y="2810512"/>
            <a:ext cx="8443107" cy="3182325"/>
          </a:xfrm>
          <a:prstGeom prst="rect">
            <a:avLst/>
          </a:prstGeom>
        </p:spPr>
        <p:txBody>
          <a:bodyPr vert="horz" lIns="91440" tIns="45720" rIns="91440" bIns="45720" rtlCol="0" anchor="t">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742950" indent="-742950" algn="l">
              <a:lnSpc>
                <a:spcPct val="150000"/>
              </a:lnSpc>
              <a:buFont typeface="+mj-lt"/>
              <a:buAutoNum type="arabicPeriod" startAt="2"/>
            </a:pPr>
            <a:r>
              <a:rPr lang="en-US" sz="4100" dirty="0" smtClean="0">
                <a:solidFill>
                  <a:schemeClr val="bg1"/>
                </a:solidFill>
                <a:effectLst>
                  <a:outerShdw blurRad="38100" dist="38100" dir="2700000" algn="tl">
                    <a:srgbClr val="000000">
                      <a:alpha val="43137"/>
                    </a:srgbClr>
                  </a:outerShdw>
                </a:effectLst>
                <a:latin typeface="Avenir Black"/>
                <a:cs typeface="Avenir Black"/>
              </a:rPr>
              <a:t>Discerning </a:t>
            </a:r>
            <a:r>
              <a:rPr lang="en-US" sz="4100" dirty="0">
                <a:solidFill>
                  <a:schemeClr val="bg1"/>
                </a:solidFill>
                <a:effectLst>
                  <a:outerShdw blurRad="38100" dist="38100" dir="2700000" algn="tl">
                    <a:srgbClr val="000000">
                      <a:alpha val="43137"/>
                    </a:srgbClr>
                  </a:outerShdw>
                </a:effectLst>
                <a:latin typeface="Avenir Black"/>
                <a:cs typeface="Avenir Black"/>
              </a:rPr>
              <a:t>God-ordained </a:t>
            </a:r>
            <a:r>
              <a:rPr lang="en-US" sz="4100" dirty="0" smtClean="0">
                <a:solidFill>
                  <a:schemeClr val="bg1"/>
                </a:solidFill>
                <a:effectLst>
                  <a:outerShdw blurRad="38100" dist="38100" dir="2700000" algn="tl">
                    <a:srgbClr val="000000">
                      <a:alpha val="43137"/>
                    </a:srgbClr>
                  </a:outerShdw>
                </a:effectLst>
                <a:latin typeface="Avenir Black"/>
                <a:cs typeface="Avenir Black"/>
              </a:rPr>
              <a:t>__________________ for </a:t>
            </a:r>
            <a:r>
              <a:rPr lang="en-US" sz="4100" dirty="0">
                <a:solidFill>
                  <a:schemeClr val="bg1"/>
                </a:solidFill>
                <a:effectLst>
                  <a:outerShdw blurRad="38100" dist="38100" dir="2700000" algn="tl">
                    <a:srgbClr val="000000">
                      <a:alpha val="43137"/>
                    </a:srgbClr>
                  </a:outerShdw>
                </a:effectLst>
                <a:latin typeface="Avenir Black"/>
                <a:cs typeface="Avenir Black"/>
              </a:rPr>
              <a:t>Kingdom Service</a:t>
            </a:r>
            <a:endParaRPr lang="en-US" sz="4100" dirty="0" smtClean="0">
              <a:solidFill>
                <a:schemeClr val="bg1"/>
              </a:solidFill>
              <a:effectLst>
                <a:outerShdw blurRad="38100" dist="38100" dir="2700000" algn="tl">
                  <a:srgbClr val="000000">
                    <a:alpha val="43137"/>
                  </a:srgbClr>
                </a:outerShdw>
              </a:effectLst>
              <a:latin typeface="Avenir Black"/>
              <a:cs typeface="Avenir Black"/>
            </a:endParaRPr>
          </a:p>
        </p:txBody>
      </p:sp>
      <p:sp>
        <p:nvSpPr>
          <p:cNvPr id="5" name="TextBox 4"/>
          <p:cNvSpPr txBox="1"/>
          <p:nvPr/>
        </p:nvSpPr>
        <p:spPr>
          <a:xfrm>
            <a:off x="1316989" y="3860452"/>
            <a:ext cx="5278107" cy="754053"/>
          </a:xfrm>
          <a:prstGeom prst="rect">
            <a:avLst/>
          </a:prstGeom>
          <a:noFill/>
        </p:spPr>
        <p:txBody>
          <a:bodyPr wrap="square" rtlCol="0">
            <a:spAutoFit/>
          </a:bodyPr>
          <a:lstStyle/>
          <a:p>
            <a:r>
              <a:rPr lang="en-US" sz="4300" dirty="0">
                <a:solidFill>
                  <a:srgbClr val="FFCE00"/>
                </a:solidFill>
                <a:effectLst>
                  <a:outerShdw blurRad="38100" dist="38100" dir="2700000" algn="tl">
                    <a:srgbClr val="000000">
                      <a:alpha val="43137"/>
                    </a:srgbClr>
                  </a:outerShdw>
                </a:effectLst>
                <a:latin typeface="Avenir Black"/>
              </a:rPr>
              <a:t>OPPORTUNITIES</a:t>
            </a:r>
          </a:p>
        </p:txBody>
      </p:sp>
    </p:spTree>
    <p:extLst>
      <p:ext uri="{BB962C8B-B14F-4D97-AF65-F5344CB8AC3E}">
        <p14:creationId xmlns:p14="http://schemas.microsoft.com/office/powerpoint/2010/main" val="378974585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ctrTitle"/>
          </p:nvPr>
        </p:nvSpPr>
        <p:spPr>
          <a:xfrm>
            <a:off x="256395" y="624210"/>
            <a:ext cx="8592183" cy="1321140"/>
          </a:xfrm>
        </p:spPr>
        <p:txBody>
          <a:bodyPr anchor="t">
            <a:normAutofit/>
          </a:bodyPr>
          <a:lstStyle/>
          <a:p>
            <a:pPr algn="l"/>
            <a:r>
              <a:rPr lang="en-US" sz="4800" dirty="0">
                <a:solidFill>
                  <a:schemeClr val="bg1"/>
                </a:solidFill>
                <a:effectLst>
                  <a:outerShdw blurRad="38100" dist="38100" dir="2700000" algn="tl">
                    <a:srgbClr val="000000">
                      <a:alpha val="43137"/>
                    </a:srgbClr>
                  </a:outerShdw>
                </a:effectLst>
                <a:latin typeface="Avenir Black"/>
                <a:cs typeface="Avenir Black"/>
              </a:rPr>
              <a:t>3 Indicators </a:t>
            </a:r>
          </a:p>
        </p:txBody>
      </p:sp>
      <p:sp>
        <p:nvSpPr>
          <p:cNvPr id="11" name="Title 1"/>
          <p:cNvSpPr txBox="1">
            <a:spLocks/>
          </p:cNvSpPr>
          <p:nvPr/>
        </p:nvSpPr>
        <p:spPr>
          <a:xfrm>
            <a:off x="893540" y="1945350"/>
            <a:ext cx="7317891" cy="4087150"/>
          </a:xfrm>
          <a:prstGeom prst="rect">
            <a:avLst/>
          </a:prstGeom>
        </p:spPr>
        <p:txBody>
          <a:bodyPr vert="horz" lIns="91440" tIns="45720" rIns="91440" bIns="45720" rtlCol="0" anchor="t">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742950" indent="-742950" algn="l">
              <a:lnSpc>
                <a:spcPct val="200000"/>
              </a:lnSpc>
              <a:buFont typeface="+mj-lt"/>
              <a:buAutoNum type="arabicPeriod"/>
            </a:pPr>
            <a:r>
              <a:rPr lang="en-US" sz="4100" dirty="0" smtClean="0">
                <a:solidFill>
                  <a:schemeClr val="bg1"/>
                </a:solidFill>
                <a:effectLst>
                  <a:outerShdw blurRad="38100" dist="38100" dir="2700000" algn="tl">
                    <a:srgbClr val="000000">
                      <a:alpha val="43137"/>
                    </a:srgbClr>
                  </a:outerShdw>
                </a:effectLst>
                <a:latin typeface="Avenir Black"/>
                <a:cs typeface="Avenir Black"/>
              </a:rPr>
              <a:t>___________ </a:t>
            </a:r>
          </a:p>
          <a:p>
            <a:pPr marL="742950" indent="-742950" algn="l">
              <a:lnSpc>
                <a:spcPct val="200000"/>
              </a:lnSpc>
              <a:buFont typeface="+mj-lt"/>
              <a:buAutoNum type="arabicPeriod"/>
            </a:pPr>
            <a:r>
              <a:rPr lang="en-US" sz="4100" dirty="0" smtClean="0">
                <a:solidFill>
                  <a:schemeClr val="bg1"/>
                </a:solidFill>
                <a:effectLst>
                  <a:outerShdw blurRad="38100" dist="38100" dir="2700000" algn="tl">
                    <a:srgbClr val="000000">
                      <a:alpha val="43137"/>
                    </a:srgbClr>
                  </a:outerShdw>
                </a:effectLst>
                <a:latin typeface="Avenir Black"/>
                <a:cs typeface="Avenir Black"/>
              </a:rPr>
              <a:t>______________</a:t>
            </a:r>
          </a:p>
          <a:p>
            <a:pPr marL="742950" indent="-742950" algn="l">
              <a:lnSpc>
                <a:spcPct val="200000"/>
              </a:lnSpc>
              <a:buFont typeface="+mj-lt"/>
              <a:buAutoNum type="arabicPeriod"/>
            </a:pPr>
            <a:r>
              <a:rPr lang="en-US" sz="4100" dirty="0" smtClean="0">
                <a:solidFill>
                  <a:schemeClr val="bg1"/>
                </a:solidFill>
                <a:effectLst>
                  <a:outerShdw blurRad="38100" dist="38100" dir="2700000" algn="tl">
                    <a:srgbClr val="000000">
                      <a:alpha val="43137"/>
                    </a:srgbClr>
                  </a:outerShdw>
                </a:effectLst>
                <a:latin typeface="Avenir Black"/>
                <a:cs typeface="Avenir Black"/>
              </a:rPr>
              <a:t>_________</a:t>
            </a:r>
          </a:p>
        </p:txBody>
      </p:sp>
      <p:sp>
        <p:nvSpPr>
          <p:cNvPr id="9" name="TextBox 8"/>
          <p:cNvSpPr txBox="1"/>
          <p:nvPr/>
        </p:nvSpPr>
        <p:spPr>
          <a:xfrm>
            <a:off x="1668792" y="2304724"/>
            <a:ext cx="3614407" cy="754053"/>
          </a:xfrm>
          <a:prstGeom prst="rect">
            <a:avLst/>
          </a:prstGeom>
          <a:noFill/>
        </p:spPr>
        <p:txBody>
          <a:bodyPr wrap="square" rtlCol="0">
            <a:spAutoFit/>
          </a:bodyPr>
          <a:lstStyle/>
          <a:p>
            <a:r>
              <a:rPr lang="en-US" sz="4300" dirty="0">
                <a:solidFill>
                  <a:srgbClr val="FFCE00"/>
                </a:solidFill>
                <a:effectLst>
                  <a:outerShdw blurRad="38100" dist="38100" dir="2700000" algn="tl">
                    <a:srgbClr val="000000">
                      <a:alpha val="43137"/>
                    </a:srgbClr>
                  </a:outerShdw>
                </a:effectLst>
                <a:latin typeface="Avenir Black"/>
              </a:rPr>
              <a:t>ABILITIES</a:t>
            </a:r>
          </a:p>
        </p:txBody>
      </p:sp>
      <p:sp>
        <p:nvSpPr>
          <p:cNvPr id="5" name="TextBox 4"/>
          <p:cNvSpPr txBox="1"/>
          <p:nvPr/>
        </p:nvSpPr>
        <p:spPr>
          <a:xfrm>
            <a:off x="1668792" y="3560489"/>
            <a:ext cx="4439908" cy="754053"/>
          </a:xfrm>
          <a:prstGeom prst="rect">
            <a:avLst/>
          </a:prstGeom>
          <a:noFill/>
        </p:spPr>
        <p:txBody>
          <a:bodyPr wrap="square" rtlCol="0">
            <a:spAutoFit/>
          </a:bodyPr>
          <a:lstStyle/>
          <a:p>
            <a:r>
              <a:rPr lang="en-US" sz="4300" dirty="0">
                <a:solidFill>
                  <a:srgbClr val="FFCE00"/>
                </a:solidFill>
                <a:effectLst>
                  <a:outerShdw blurRad="38100" dist="38100" dir="2700000" algn="tl">
                    <a:srgbClr val="000000">
                      <a:alpha val="43137"/>
                    </a:srgbClr>
                  </a:outerShdw>
                </a:effectLst>
                <a:latin typeface="Avenir Black"/>
              </a:rPr>
              <a:t>ASPIRATIONS</a:t>
            </a:r>
          </a:p>
        </p:txBody>
      </p:sp>
      <p:sp>
        <p:nvSpPr>
          <p:cNvPr id="6" name="TextBox 5"/>
          <p:cNvSpPr txBox="1"/>
          <p:nvPr/>
        </p:nvSpPr>
        <p:spPr>
          <a:xfrm>
            <a:off x="1668793" y="4832992"/>
            <a:ext cx="3081007" cy="754053"/>
          </a:xfrm>
          <a:prstGeom prst="rect">
            <a:avLst/>
          </a:prstGeom>
          <a:noFill/>
        </p:spPr>
        <p:txBody>
          <a:bodyPr wrap="square" rtlCol="0">
            <a:spAutoFit/>
          </a:bodyPr>
          <a:lstStyle/>
          <a:p>
            <a:r>
              <a:rPr lang="en-US" sz="4300" dirty="0">
                <a:solidFill>
                  <a:srgbClr val="FFCE00"/>
                </a:solidFill>
                <a:effectLst>
                  <a:outerShdw blurRad="38100" dist="38100" dir="2700000" algn="tl">
                    <a:srgbClr val="000000">
                      <a:alpha val="43137"/>
                    </a:srgbClr>
                  </a:outerShdw>
                </a:effectLst>
                <a:latin typeface="Avenir Black"/>
              </a:rPr>
              <a:t>ASSETS</a:t>
            </a:r>
          </a:p>
        </p:txBody>
      </p:sp>
    </p:spTree>
    <p:extLst>
      <p:ext uri="{BB962C8B-B14F-4D97-AF65-F5344CB8AC3E}">
        <p14:creationId xmlns:p14="http://schemas.microsoft.com/office/powerpoint/2010/main" val="28223863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5" grpId="0"/>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ctrTitle"/>
          </p:nvPr>
        </p:nvSpPr>
        <p:spPr>
          <a:xfrm>
            <a:off x="256395" y="624210"/>
            <a:ext cx="8592183" cy="1321140"/>
          </a:xfrm>
        </p:spPr>
        <p:txBody>
          <a:bodyPr anchor="t">
            <a:normAutofit fontScale="90000"/>
          </a:bodyPr>
          <a:lstStyle/>
          <a:p>
            <a:pPr algn="l"/>
            <a:r>
              <a:rPr lang="en-US" sz="4800" dirty="0">
                <a:solidFill>
                  <a:schemeClr val="bg1"/>
                </a:solidFill>
                <a:effectLst>
                  <a:outerShdw blurRad="38100" dist="38100" dir="2700000" algn="tl">
                    <a:srgbClr val="000000">
                      <a:alpha val="43137"/>
                    </a:srgbClr>
                  </a:outerShdw>
                </a:effectLst>
                <a:latin typeface="Avenir Black"/>
                <a:cs typeface="Avenir Black"/>
              </a:rPr>
              <a:t>Spiritually Responsive Habitual Actions: </a:t>
            </a:r>
          </a:p>
        </p:txBody>
      </p:sp>
      <p:sp>
        <p:nvSpPr>
          <p:cNvPr id="11" name="Title 1"/>
          <p:cNvSpPr txBox="1">
            <a:spLocks/>
          </p:cNvSpPr>
          <p:nvPr/>
        </p:nvSpPr>
        <p:spPr>
          <a:xfrm>
            <a:off x="518009" y="2810512"/>
            <a:ext cx="8443107" cy="3182325"/>
          </a:xfrm>
          <a:prstGeom prst="rect">
            <a:avLst/>
          </a:prstGeom>
        </p:spPr>
        <p:txBody>
          <a:bodyPr vert="horz" lIns="91440" tIns="45720" rIns="91440" bIns="45720" rtlCol="0" anchor="t">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742950" indent="-742950" algn="l">
              <a:lnSpc>
                <a:spcPct val="150000"/>
              </a:lnSpc>
              <a:buFont typeface="+mj-lt"/>
              <a:buAutoNum type="arabicPeriod" startAt="3"/>
            </a:pPr>
            <a:r>
              <a:rPr lang="en-US" sz="4000" dirty="0" smtClean="0">
                <a:solidFill>
                  <a:schemeClr val="bg1"/>
                </a:solidFill>
                <a:effectLst>
                  <a:outerShdw blurRad="38100" dist="38100" dir="2700000" algn="tl">
                    <a:srgbClr val="000000">
                      <a:alpha val="43137"/>
                    </a:srgbClr>
                  </a:outerShdw>
                </a:effectLst>
                <a:latin typeface="Avenir Black"/>
                <a:cs typeface="Avenir Black"/>
              </a:rPr>
              <a:t>Checking </a:t>
            </a:r>
            <a:r>
              <a:rPr lang="en-US" sz="4000" dirty="0">
                <a:solidFill>
                  <a:schemeClr val="bg1"/>
                </a:solidFill>
                <a:effectLst>
                  <a:outerShdw blurRad="38100" dist="38100" dir="2700000" algn="tl">
                    <a:srgbClr val="000000">
                      <a:alpha val="43137"/>
                    </a:srgbClr>
                  </a:outerShdw>
                </a:effectLst>
                <a:latin typeface="Avenir Black"/>
                <a:cs typeface="Avenir Black"/>
              </a:rPr>
              <a:t>what you are hearing with </a:t>
            </a:r>
            <a:r>
              <a:rPr lang="en-US" sz="4000" dirty="0" smtClean="0">
                <a:solidFill>
                  <a:schemeClr val="bg1"/>
                </a:solidFill>
                <a:effectLst>
                  <a:outerShdw blurRad="38100" dist="38100" dir="2700000" algn="tl">
                    <a:srgbClr val="000000">
                      <a:alpha val="43137"/>
                    </a:srgbClr>
                  </a:outerShdw>
                </a:effectLst>
                <a:latin typeface="Avenir Black"/>
                <a:cs typeface="Avenir Black"/>
              </a:rPr>
              <a:t>_____________ and </a:t>
            </a:r>
            <a:r>
              <a:rPr lang="en-US" sz="4000" dirty="0">
                <a:solidFill>
                  <a:schemeClr val="bg1"/>
                </a:solidFill>
                <a:effectLst>
                  <a:outerShdw blurRad="38100" dist="38100" dir="2700000" algn="tl">
                    <a:srgbClr val="000000">
                      <a:alpha val="43137"/>
                    </a:srgbClr>
                  </a:outerShdw>
                </a:effectLst>
                <a:latin typeface="Avenir Black"/>
                <a:cs typeface="Avenir Black"/>
              </a:rPr>
              <a:t>with your </a:t>
            </a:r>
            <a:r>
              <a:rPr lang="en-US" sz="4000" dirty="0" smtClean="0">
                <a:solidFill>
                  <a:schemeClr val="bg1"/>
                </a:solidFill>
                <a:effectLst>
                  <a:outerShdw blurRad="38100" dist="38100" dir="2700000" algn="tl">
                    <a:srgbClr val="000000">
                      <a:alpha val="43137"/>
                    </a:srgbClr>
                  </a:outerShdw>
                </a:effectLst>
                <a:latin typeface="Avenir Black"/>
                <a:cs typeface="Avenir Black"/>
              </a:rPr>
              <a:t>faith </a:t>
            </a:r>
            <a:r>
              <a:rPr lang="en-US" sz="4000" dirty="0" smtClean="0">
                <a:solidFill>
                  <a:schemeClr val="bg1"/>
                </a:solidFill>
                <a:effectLst>
                  <a:outerShdw blurRad="38100" dist="38100" dir="2700000" algn="tl">
                    <a:srgbClr val="000000">
                      <a:alpha val="43137"/>
                    </a:srgbClr>
                  </a:outerShdw>
                </a:effectLst>
                <a:latin typeface="Avenir Black"/>
                <a:cs typeface="Avenir Black"/>
              </a:rPr>
              <a:t>_______________</a:t>
            </a:r>
            <a:endParaRPr lang="en-US" sz="4000" dirty="0" smtClean="0">
              <a:solidFill>
                <a:schemeClr val="bg1"/>
              </a:solidFill>
              <a:effectLst>
                <a:outerShdw blurRad="38100" dist="38100" dir="2700000" algn="tl">
                  <a:srgbClr val="000000">
                    <a:alpha val="43137"/>
                  </a:srgbClr>
                </a:outerShdw>
              </a:effectLst>
              <a:latin typeface="Avenir Black"/>
              <a:cs typeface="Avenir Black"/>
            </a:endParaRPr>
          </a:p>
        </p:txBody>
      </p:sp>
      <p:sp>
        <p:nvSpPr>
          <p:cNvPr id="5" name="TextBox 4"/>
          <p:cNvSpPr txBox="1"/>
          <p:nvPr/>
        </p:nvSpPr>
        <p:spPr>
          <a:xfrm>
            <a:off x="2600061" y="3838772"/>
            <a:ext cx="4185907" cy="754053"/>
          </a:xfrm>
          <a:prstGeom prst="rect">
            <a:avLst/>
          </a:prstGeom>
          <a:noFill/>
        </p:spPr>
        <p:txBody>
          <a:bodyPr wrap="square" rtlCol="0">
            <a:spAutoFit/>
          </a:bodyPr>
          <a:lstStyle/>
          <a:p>
            <a:r>
              <a:rPr lang="en-US" sz="4300" dirty="0">
                <a:solidFill>
                  <a:srgbClr val="FFCE00"/>
                </a:solidFill>
                <a:effectLst>
                  <a:outerShdw blurRad="38100" dist="38100" dir="2700000" algn="tl">
                    <a:srgbClr val="000000">
                      <a:alpha val="43137"/>
                    </a:srgbClr>
                  </a:outerShdw>
                </a:effectLst>
                <a:latin typeface="Avenir Black"/>
              </a:rPr>
              <a:t>SCRIPTURE</a:t>
            </a:r>
          </a:p>
        </p:txBody>
      </p:sp>
      <p:sp>
        <p:nvSpPr>
          <p:cNvPr id="6" name="TextBox 5"/>
          <p:cNvSpPr txBox="1"/>
          <p:nvPr/>
        </p:nvSpPr>
        <p:spPr>
          <a:xfrm>
            <a:off x="3815811" y="4768488"/>
            <a:ext cx="4233368" cy="754053"/>
          </a:xfrm>
          <a:prstGeom prst="rect">
            <a:avLst/>
          </a:prstGeom>
          <a:noFill/>
        </p:spPr>
        <p:txBody>
          <a:bodyPr wrap="square" rtlCol="0">
            <a:spAutoFit/>
          </a:bodyPr>
          <a:lstStyle/>
          <a:p>
            <a:r>
              <a:rPr lang="en-US" sz="4300" dirty="0">
                <a:solidFill>
                  <a:srgbClr val="FFCE00"/>
                </a:solidFill>
                <a:effectLst>
                  <a:outerShdw blurRad="38100" dist="38100" dir="2700000" algn="tl">
                    <a:srgbClr val="000000">
                      <a:alpha val="43137"/>
                    </a:srgbClr>
                  </a:outerShdw>
                </a:effectLst>
                <a:latin typeface="Avenir Black"/>
              </a:rPr>
              <a:t>COMMUNITY</a:t>
            </a:r>
          </a:p>
        </p:txBody>
      </p:sp>
    </p:spTree>
    <p:extLst>
      <p:ext uri="{BB962C8B-B14F-4D97-AF65-F5344CB8AC3E}">
        <p14:creationId xmlns:p14="http://schemas.microsoft.com/office/powerpoint/2010/main" val="255241125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2382" y="2116198"/>
            <a:ext cx="8667382" cy="1679575"/>
          </a:xfrm>
        </p:spPr>
        <p:txBody>
          <a:bodyPr>
            <a:noAutofit/>
          </a:bodyPr>
          <a:lstStyle/>
          <a:p>
            <a:pPr algn="l"/>
            <a:r>
              <a:rPr lang="en-US" sz="4100" b="1" dirty="0">
                <a:solidFill>
                  <a:schemeClr val="bg1"/>
                </a:solidFill>
                <a:latin typeface="Avenir Black"/>
                <a:cs typeface="Avenir Black"/>
              </a:rPr>
              <a:t/>
            </a:r>
            <a:br>
              <a:rPr lang="en-US" sz="4100" b="1" dirty="0">
                <a:solidFill>
                  <a:schemeClr val="bg1"/>
                </a:solidFill>
                <a:latin typeface="Avenir Black"/>
                <a:cs typeface="Avenir Black"/>
              </a:rPr>
            </a:br>
            <a:r>
              <a:rPr lang="en-US" sz="4100" dirty="0" smtClean="0">
                <a:solidFill>
                  <a:schemeClr val="bg1"/>
                </a:solidFill>
                <a:latin typeface="Avenir Black"/>
                <a:cs typeface="Avenir Black"/>
              </a:rPr>
              <a:t>After </a:t>
            </a:r>
            <a:r>
              <a:rPr lang="en-US" sz="4100" dirty="0">
                <a:solidFill>
                  <a:schemeClr val="bg1"/>
                </a:solidFill>
                <a:latin typeface="Avenir Black"/>
                <a:cs typeface="Avenir Black"/>
              </a:rPr>
              <a:t>the Lord Jesus had spoken to them, he was taken up into heaven and he sat at the right hand of God. </a:t>
            </a:r>
            <a:r>
              <a:rPr lang="en-US" sz="4100" baseline="30000" dirty="0">
                <a:solidFill>
                  <a:schemeClr val="bg1"/>
                </a:solidFill>
                <a:latin typeface="Avenir Black"/>
                <a:cs typeface="Avenir Black"/>
              </a:rPr>
              <a:t>20 </a:t>
            </a:r>
            <a:r>
              <a:rPr lang="en-US" sz="4100" dirty="0">
                <a:solidFill>
                  <a:schemeClr val="bg1"/>
                </a:solidFill>
                <a:latin typeface="Avenir Black"/>
                <a:cs typeface="Avenir Black"/>
              </a:rPr>
              <a:t>Then the disciples went out and preached everywhere, and the Lord worked with them and confirmed his word by the signs that accompanied it</a:t>
            </a:r>
            <a:r>
              <a:rPr lang="en-US" sz="4100" dirty="0" smtClean="0">
                <a:solidFill>
                  <a:schemeClr val="bg1"/>
                </a:solidFill>
                <a:latin typeface="Avenir Black"/>
                <a:cs typeface="Avenir Black"/>
              </a:rPr>
              <a:t>.</a:t>
            </a:r>
            <a:br>
              <a:rPr lang="en-US" sz="4100" dirty="0" smtClean="0">
                <a:solidFill>
                  <a:schemeClr val="bg1"/>
                </a:solidFill>
                <a:latin typeface="Avenir Black"/>
                <a:cs typeface="Avenir Black"/>
              </a:rPr>
            </a:br>
            <a:r>
              <a:rPr lang="en-US" sz="4100" dirty="0">
                <a:solidFill>
                  <a:schemeClr val="bg1"/>
                </a:solidFill>
                <a:latin typeface="Avenir Black"/>
                <a:cs typeface="Avenir Black"/>
              </a:rPr>
              <a:t> </a:t>
            </a:r>
            <a:r>
              <a:rPr lang="en-US" sz="4100" dirty="0" smtClean="0">
                <a:solidFill>
                  <a:schemeClr val="bg1"/>
                </a:solidFill>
                <a:latin typeface="Avenir Black"/>
                <a:cs typeface="Avenir Black"/>
              </a:rPr>
              <a:t>                               </a:t>
            </a:r>
            <a:r>
              <a:rPr lang="en-US" sz="3500" b="1" i="1" dirty="0" smtClean="0">
                <a:solidFill>
                  <a:schemeClr val="bg1"/>
                </a:solidFill>
                <a:latin typeface="Avenir Black"/>
                <a:cs typeface="Avenir Black"/>
              </a:rPr>
              <a:t>Mark </a:t>
            </a:r>
            <a:r>
              <a:rPr lang="en-US" sz="3500" b="1" i="1" dirty="0">
                <a:solidFill>
                  <a:schemeClr val="bg1"/>
                </a:solidFill>
                <a:latin typeface="Avenir Black"/>
                <a:cs typeface="Avenir Black"/>
              </a:rPr>
              <a:t>16:19-20</a:t>
            </a:r>
          </a:p>
        </p:txBody>
      </p:sp>
    </p:spTree>
    <p:extLst>
      <p:ext uri="{BB962C8B-B14F-4D97-AF65-F5344CB8AC3E}">
        <p14:creationId xmlns:p14="http://schemas.microsoft.com/office/powerpoint/2010/main" val="359805463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2382" y="2116198"/>
            <a:ext cx="8667382" cy="1679575"/>
          </a:xfrm>
        </p:spPr>
        <p:txBody>
          <a:bodyPr>
            <a:noAutofit/>
          </a:bodyPr>
          <a:lstStyle/>
          <a:p>
            <a:pPr algn="l"/>
            <a:r>
              <a:rPr lang="en-US" sz="4100" baseline="30000" dirty="0">
                <a:solidFill>
                  <a:schemeClr val="bg1"/>
                </a:solidFill>
                <a:latin typeface="Avenir Black"/>
                <a:cs typeface="Avenir Black"/>
              </a:rPr>
              <a:t>25 </a:t>
            </a:r>
            <a:r>
              <a:rPr lang="en-US" sz="4100" dirty="0">
                <a:solidFill>
                  <a:schemeClr val="bg1"/>
                </a:solidFill>
                <a:latin typeface="Avenir Black"/>
                <a:cs typeface="Avenir Black"/>
              </a:rPr>
              <a:t>Since we are living by the Spirit, let us follow the Spirit’s leading in every part of our lives</a:t>
            </a:r>
            <a:r>
              <a:rPr lang="en-US" sz="4100" dirty="0" smtClean="0">
                <a:solidFill>
                  <a:schemeClr val="bg1"/>
                </a:solidFill>
                <a:latin typeface="Avenir Black"/>
                <a:cs typeface="Avenir Black"/>
              </a:rPr>
              <a:t>.</a:t>
            </a:r>
            <a:br>
              <a:rPr lang="en-US" sz="4100" dirty="0" smtClean="0">
                <a:solidFill>
                  <a:schemeClr val="bg1"/>
                </a:solidFill>
                <a:latin typeface="Avenir Black"/>
                <a:cs typeface="Avenir Black"/>
              </a:rPr>
            </a:br>
            <a:r>
              <a:rPr lang="en-US" sz="4100" dirty="0">
                <a:solidFill>
                  <a:schemeClr val="bg1"/>
                </a:solidFill>
                <a:latin typeface="Avenir Black"/>
                <a:cs typeface="Avenir Black"/>
              </a:rPr>
              <a:t> </a:t>
            </a:r>
            <a:r>
              <a:rPr lang="en-US" sz="4100" dirty="0" smtClean="0">
                <a:solidFill>
                  <a:schemeClr val="bg1"/>
                </a:solidFill>
                <a:latin typeface="Avenir Black"/>
                <a:cs typeface="Avenir Black"/>
              </a:rPr>
              <a:t>                                </a:t>
            </a:r>
            <a:r>
              <a:rPr lang="en-US" sz="3500" b="1" i="1" dirty="0" smtClean="0">
                <a:solidFill>
                  <a:schemeClr val="bg1"/>
                </a:solidFill>
                <a:latin typeface="Avenir Black"/>
                <a:cs typeface="Avenir Black"/>
              </a:rPr>
              <a:t>Galatians </a:t>
            </a:r>
            <a:r>
              <a:rPr lang="en-US" sz="3500" b="1" i="1" dirty="0">
                <a:solidFill>
                  <a:schemeClr val="bg1"/>
                </a:solidFill>
                <a:latin typeface="Avenir Black"/>
                <a:cs typeface="Avenir Black"/>
              </a:rPr>
              <a:t>5:25</a:t>
            </a:r>
          </a:p>
        </p:txBody>
      </p:sp>
    </p:spTree>
    <p:extLst>
      <p:ext uri="{BB962C8B-B14F-4D97-AF65-F5344CB8AC3E}">
        <p14:creationId xmlns:p14="http://schemas.microsoft.com/office/powerpoint/2010/main" val="3127602920"/>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2382" y="2116198"/>
            <a:ext cx="8667382" cy="1679575"/>
          </a:xfrm>
        </p:spPr>
        <p:txBody>
          <a:bodyPr>
            <a:noAutofit/>
          </a:bodyPr>
          <a:lstStyle/>
          <a:p>
            <a:pPr algn="l"/>
            <a:r>
              <a:rPr lang="en-US" sz="4100" dirty="0" smtClean="0">
                <a:solidFill>
                  <a:schemeClr val="bg1"/>
                </a:solidFill>
                <a:latin typeface="Avenir Black"/>
                <a:cs typeface="Avenir Black"/>
              </a:rPr>
              <a:t>It </a:t>
            </a:r>
            <a:r>
              <a:rPr lang="en-US" sz="4100" dirty="0">
                <a:solidFill>
                  <a:schemeClr val="bg1"/>
                </a:solidFill>
                <a:latin typeface="Avenir Black"/>
                <a:cs typeface="Avenir Black"/>
              </a:rPr>
              <a:t>seemed good to the Holy Spirit and to us not to burden you with anything beyond the following </a:t>
            </a:r>
            <a:r>
              <a:rPr lang="en-US" sz="4100" dirty="0" smtClean="0">
                <a:solidFill>
                  <a:schemeClr val="bg1"/>
                </a:solidFill>
                <a:latin typeface="Avenir Black"/>
                <a:cs typeface="Avenir Black"/>
              </a:rPr>
              <a:t>requirements…</a:t>
            </a:r>
            <a:r>
              <a:rPr lang="en-US" sz="4100" dirty="0">
                <a:solidFill>
                  <a:schemeClr val="bg1"/>
                </a:solidFill>
                <a:latin typeface="Avenir Black"/>
                <a:cs typeface="Avenir Black"/>
              </a:rPr>
              <a:t/>
            </a:r>
            <a:br>
              <a:rPr lang="en-US" sz="4100" dirty="0">
                <a:solidFill>
                  <a:schemeClr val="bg1"/>
                </a:solidFill>
                <a:latin typeface="Avenir Black"/>
                <a:cs typeface="Avenir Black"/>
              </a:rPr>
            </a:br>
            <a:r>
              <a:rPr lang="en-US" sz="4100" dirty="0" smtClean="0">
                <a:solidFill>
                  <a:schemeClr val="bg1"/>
                </a:solidFill>
                <a:latin typeface="Avenir Black"/>
                <a:cs typeface="Avenir Black"/>
              </a:rPr>
              <a:t>                                   </a:t>
            </a:r>
            <a:r>
              <a:rPr lang="en-US" sz="3500" b="1" i="1" dirty="0" smtClean="0">
                <a:solidFill>
                  <a:schemeClr val="bg1"/>
                </a:solidFill>
                <a:latin typeface="Avenir Black"/>
                <a:cs typeface="Avenir Black"/>
              </a:rPr>
              <a:t>Acts </a:t>
            </a:r>
            <a:r>
              <a:rPr lang="en-US" sz="3500" b="1" i="1" dirty="0">
                <a:solidFill>
                  <a:schemeClr val="bg1"/>
                </a:solidFill>
                <a:latin typeface="Avenir Black"/>
                <a:cs typeface="Avenir Black"/>
              </a:rPr>
              <a:t>15:28</a:t>
            </a:r>
          </a:p>
        </p:txBody>
      </p:sp>
    </p:spTree>
    <p:extLst>
      <p:ext uri="{BB962C8B-B14F-4D97-AF65-F5344CB8AC3E}">
        <p14:creationId xmlns:p14="http://schemas.microsoft.com/office/powerpoint/2010/main" val="3562051784"/>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ctrTitle"/>
          </p:nvPr>
        </p:nvSpPr>
        <p:spPr>
          <a:xfrm>
            <a:off x="256395" y="624210"/>
            <a:ext cx="8592183" cy="1321140"/>
          </a:xfrm>
        </p:spPr>
        <p:txBody>
          <a:bodyPr anchor="t">
            <a:normAutofit fontScale="90000"/>
          </a:bodyPr>
          <a:lstStyle/>
          <a:p>
            <a:pPr algn="l"/>
            <a:r>
              <a:rPr lang="en-US" sz="4800" dirty="0">
                <a:solidFill>
                  <a:schemeClr val="bg1"/>
                </a:solidFill>
                <a:effectLst>
                  <a:outerShdw blurRad="38100" dist="38100" dir="2700000" algn="tl">
                    <a:srgbClr val="000000">
                      <a:alpha val="43137"/>
                    </a:srgbClr>
                  </a:outerShdw>
                </a:effectLst>
                <a:latin typeface="Avenir Black"/>
                <a:cs typeface="Avenir Black"/>
              </a:rPr>
              <a:t>Spiritually Responsive Habitual Actions: </a:t>
            </a:r>
          </a:p>
        </p:txBody>
      </p:sp>
      <p:sp>
        <p:nvSpPr>
          <p:cNvPr id="11" name="Title 1"/>
          <p:cNvSpPr txBox="1">
            <a:spLocks/>
          </p:cNvSpPr>
          <p:nvPr/>
        </p:nvSpPr>
        <p:spPr>
          <a:xfrm>
            <a:off x="518009" y="2810512"/>
            <a:ext cx="8443107" cy="3182325"/>
          </a:xfrm>
          <a:prstGeom prst="rect">
            <a:avLst/>
          </a:prstGeom>
        </p:spPr>
        <p:txBody>
          <a:bodyPr vert="horz" lIns="91440" tIns="45720" rIns="91440" bIns="45720" rtlCol="0" anchor="t">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742950" indent="-742950" algn="l">
              <a:lnSpc>
                <a:spcPct val="150000"/>
              </a:lnSpc>
              <a:buFont typeface="+mj-lt"/>
              <a:buAutoNum type="arabicPeriod" startAt="4"/>
            </a:pPr>
            <a:r>
              <a:rPr lang="en-US" sz="4100" dirty="0" smtClean="0">
                <a:solidFill>
                  <a:schemeClr val="bg1"/>
                </a:solidFill>
                <a:effectLst>
                  <a:outerShdw blurRad="38100" dist="38100" dir="2700000" algn="tl">
                    <a:srgbClr val="000000">
                      <a:alpha val="43137"/>
                    </a:srgbClr>
                  </a:outerShdw>
                </a:effectLst>
                <a:latin typeface="Avenir Black"/>
                <a:cs typeface="Avenir Black"/>
              </a:rPr>
              <a:t>Acting </a:t>
            </a:r>
            <a:r>
              <a:rPr lang="en-US" sz="4100" dirty="0">
                <a:solidFill>
                  <a:schemeClr val="bg1"/>
                </a:solidFill>
                <a:effectLst>
                  <a:outerShdw blurRad="38100" dist="38100" dir="2700000" algn="tl">
                    <a:srgbClr val="000000">
                      <a:alpha val="43137"/>
                    </a:srgbClr>
                  </a:outerShdw>
                </a:effectLst>
                <a:latin typeface="Avenir Black"/>
                <a:cs typeface="Avenir Black"/>
              </a:rPr>
              <a:t>in </a:t>
            </a:r>
            <a:r>
              <a:rPr lang="en-US" sz="4100" dirty="0" smtClean="0">
                <a:solidFill>
                  <a:schemeClr val="bg1"/>
                </a:solidFill>
                <a:effectLst>
                  <a:outerShdw blurRad="38100" dist="38100" dir="2700000" algn="tl">
                    <a:srgbClr val="000000">
                      <a:alpha val="43137"/>
                    </a:srgbClr>
                  </a:outerShdw>
                </a:effectLst>
                <a:latin typeface="Avenir Black"/>
                <a:cs typeface="Avenir Black"/>
              </a:rPr>
              <a:t>________ through loving ______________</a:t>
            </a:r>
          </a:p>
        </p:txBody>
      </p:sp>
      <p:sp>
        <p:nvSpPr>
          <p:cNvPr id="5" name="TextBox 4"/>
          <p:cNvSpPr txBox="1"/>
          <p:nvPr/>
        </p:nvSpPr>
        <p:spPr>
          <a:xfrm>
            <a:off x="3761283" y="2991670"/>
            <a:ext cx="2391868" cy="754053"/>
          </a:xfrm>
          <a:prstGeom prst="rect">
            <a:avLst/>
          </a:prstGeom>
          <a:noFill/>
        </p:spPr>
        <p:txBody>
          <a:bodyPr wrap="square" rtlCol="0">
            <a:spAutoFit/>
          </a:bodyPr>
          <a:lstStyle/>
          <a:p>
            <a:r>
              <a:rPr lang="en-US" sz="4300" dirty="0">
                <a:solidFill>
                  <a:srgbClr val="FFCE00"/>
                </a:solidFill>
                <a:effectLst>
                  <a:outerShdw blurRad="38100" dist="38100" dir="2700000" algn="tl">
                    <a:srgbClr val="000000">
                      <a:alpha val="43137"/>
                    </a:srgbClr>
                  </a:outerShdw>
                </a:effectLst>
                <a:latin typeface="Avenir Black"/>
              </a:rPr>
              <a:t>FAITH</a:t>
            </a:r>
          </a:p>
        </p:txBody>
      </p:sp>
      <p:sp>
        <p:nvSpPr>
          <p:cNvPr id="6" name="TextBox 5"/>
          <p:cNvSpPr txBox="1"/>
          <p:nvPr/>
        </p:nvSpPr>
        <p:spPr>
          <a:xfrm>
            <a:off x="3059505" y="3861070"/>
            <a:ext cx="4233368" cy="754053"/>
          </a:xfrm>
          <a:prstGeom prst="rect">
            <a:avLst/>
          </a:prstGeom>
          <a:noFill/>
        </p:spPr>
        <p:txBody>
          <a:bodyPr wrap="square" rtlCol="0">
            <a:spAutoFit/>
          </a:bodyPr>
          <a:lstStyle/>
          <a:p>
            <a:r>
              <a:rPr lang="en-US" sz="4300" dirty="0">
                <a:solidFill>
                  <a:srgbClr val="FFCE00"/>
                </a:solidFill>
                <a:effectLst>
                  <a:outerShdw blurRad="38100" dist="38100" dir="2700000" algn="tl">
                    <a:srgbClr val="000000">
                      <a:alpha val="43137"/>
                    </a:srgbClr>
                  </a:outerShdw>
                </a:effectLst>
                <a:latin typeface="Avenir Black"/>
              </a:rPr>
              <a:t>OBEDIENCE</a:t>
            </a:r>
          </a:p>
        </p:txBody>
      </p:sp>
    </p:spTree>
    <p:extLst>
      <p:ext uri="{BB962C8B-B14F-4D97-AF65-F5344CB8AC3E}">
        <p14:creationId xmlns:p14="http://schemas.microsoft.com/office/powerpoint/2010/main" val="183475928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2382" y="2522598"/>
            <a:ext cx="8667382" cy="1679575"/>
          </a:xfrm>
        </p:spPr>
        <p:txBody>
          <a:bodyPr>
            <a:noAutofit/>
          </a:bodyPr>
          <a:lstStyle/>
          <a:p>
            <a:r>
              <a:rPr lang="en-US" sz="3500" b="1" i="1" dirty="0" smtClean="0">
                <a:solidFill>
                  <a:schemeClr val="bg1"/>
                </a:solidFill>
                <a:latin typeface="Avenir Black"/>
                <a:cs typeface="Avenir Black"/>
              </a:rPr>
              <a:t>John 14:15</a:t>
            </a:r>
            <a:br>
              <a:rPr lang="en-US" sz="3500" b="1" i="1" dirty="0" smtClean="0">
                <a:solidFill>
                  <a:schemeClr val="bg1"/>
                </a:solidFill>
                <a:latin typeface="Avenir Black"/>
                <a:cs typeface="Avenir Black"/>
              </a:rPr>
            </a:br>
            <a:r>
              <a:rPr lang="en-US" sz="3500" b="1" i="1" dirty="0">
                <a:solidFill>
                  <a:schemeClr val="bg1"/>
                </a:solidFill>
                <a:latin typeface="Avenir Black"/>
                <a:cs typeface="Avenir Black"/>
              </a:rPr>
              <a:t/>
            </a:r>
            <a:br>
              <a:rPr lang="en-US" sz="3500" b="1" i="1" dirty="0">
                <a:solidFill>
                  <a:schemeClr val="bg1"/>
                </a:solidFill>
                <a:latin typeface="Avenir Black"/>
                <a:cs typeface="Avenir Black"/>
              </a:rPr>
            </a:br>
            <a:r>
              <a:rPr lang="en-US" sz="3500" b="1" i="1" dirty="0" smtClean="0">
                <a:solidFill>
                  <a:schemeClr val="bg1"/>
                </a:solidFill>
                <a:latin typeface="Avenir Black"/>
                <a:cs typeface="Avenir Black"/>
              </a:rPr>
              <a:t/>
            </a:r>
            <a:br>
              <a:rPr lang="en-US" sz="3500" b="1" i="1" dirty="0" smtClean="0">
                <a:solidFill>
                  <a:schemeClr val="bg1"/>
                </a:solidFill>
                <a:latin typeface="Avenir Black"/>
                <a:cs typeface="Avenir Black"/>
              </a:rPr>
            </a:br>
            <a:r>
              <a:rPr lang="en-US" sz="3500" b="1" i="1" dirty="0" smtClean="0">
                <a:solidFill>
                  <a:schemeClr val="bg1"/>
                </a:solidFill>
                <a:latin typeface="Avenir Black"/>
                <a:cs typeface="Avenir Black"/>
              </a:rPr>
              <a:t>James </a:t>
            </a:r>
            <a:r>
              <a:rPr lang="en-US" sz="3500" b="1" i="1" dirty="0">
                <a:solidFill>
                  <a:schemeClr val="bg1"/>
                </a:solidFill>
                <a:latin typeface="Avenir Black"/>
                <a:cs typeface="Avenir Black"/>
              </a:rPr>
              <a:t>1:22</a:t>
            </a:r>
          </a:p>
        </p:txBody>
      </p:sp>
    </p:spTree>
    <p:extLst>
      <p:ext uri="{BB962C8B-B14F-4D97-AF65-F5344CB8AC3E}">
        <p14:creationId xmlns:p14="http://schemas.microsoft.com/office/powerpoint/2010/main" val="2789449526"/>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2382" y="2116198"/>
            <a:ext cx="8667382" cy="1679575"/>
          </a:xfrm>
        </p:spPr>
        <p:txBody>
          <a:bodyPr>
            <a:noAutofit/>
          </a:bodyPr>
          <a:lstStyle/>
          <a:p>
            <a:r>
              <a:rPr lang="en-US" sz="4100" b="1" dirty="0" smtClean="0">
                <a:solidFill>
                  <a:schemeClr val="bg1"/>
                </a:solidFill>
                <a:latin typeface="Avenir Black"/>
                <a:cs typeface="Avenir Black"/>
              </a:rPr>
              <a:t>Spiritual </a:t>
            </a:r>
            <a:r>
              <a:rPr lang="en-US" sz="4100" b="1" dirty="0">
                <a:solidFill>
                  <a:schemeClr val="bg1"/>
                </a:solidFill>
                <a:latin typeface="Avenir Black"/>
                <a:cs typeface="Avenir Black"/>
              </a:rPr>
              <a:t>Responsiveness: Actively Listening to the Holy Spirit and taking Action according to what you are Hearing</a:t>
            </a:r>
            <a:endParaRPr lang="en-US" sz="3500" b="1" i="1" dirty="0">
              <a:solidFill>
                <a:schemeClr val="bg1"/>
              </a:solidFill>
              <a:latin typeface="Avenir Black"/>
              <a:cs typeface="Avenir Black"/>
            </a:endParaRPr>
          </a:p>
        </p:txBody>
      </p:sp>
    </p:spTree>
    <p:extLst>
      <p:ext uri="{BB962C8B-B14F-4D97-AF65-F5344CB8AC3E}">
        <p14:creationId xmlns:p14="http://schemas.microsoft.com/office/powerpoint/2010/main" val="3902361277"/>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410666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2382" y="2116198"/>
            <a:ext cx="8667382" cy="1679575"/>
          </a:xfrm>
        </p:spPr>
        <p:txBody>
          <a:bodyPr>
            <a:noAutofit/>
          </a:bodyPr>
          <a:lstStyle/>
          <a:p>
            <a:pPr algn="l"/>
            <a:r>
              <a:rPr lang="en-US" sz="4100" dirty="0" smtClean="0">
                <a:solidFill>
                  <a:schemeClr val="bg1"/>
                </a:solidFill>
                <a:latin typeface="Avenir Black"/>
                <a:cs typeface="Avenir Black"/>
              </a:rPr>
              <a:t>Trust </a:t>
            </a:r>
            <a:r>
              <a:rPr lang="en-US" sz="4100" dirty="0">
                <a:solidFill>
                  <a:schemeClr val="bg1"/>
                </a:solidFill>
                <a:latin typeface="Avenir Black"/>
                <a:cs typeface="Avenir Black"/>
              </a:rPr>
              <a:t>in the LORD with all your heart and lean not on your own understanding; </a:t>
            </a:r>
            <a:r>
              <a:rPr lang="en-US" sz="4100" baseline="30000" dirty="0">
                <a:solidFill>
                  <a:schemeClr val="bg1"/>
                </a:solidFill>
                <a:latin typeface="Avenir Black"/>
                <a:cs typeface="Avenir Black"/>
              </a:rPr>
              <a:t>6</a:t>
            </a:r>
            <a:r>
              <a:rPr lang="en-US" sz="4100" dirty="0">
                <a:solidFill>
                  <a:schemeClr val="bg1"/>
                </a:solidFill>
                <a:latin typeface="Avenir Black"/>
                <a:cs typeface="Avenir Black"/>
              </a:rPr>
              <a:t> in all your ways submit to him, and he will make your paths </a:t>
            </a:r>
            <a:r>
              <a:rPr lang="en-US" sz="4100" dirty="0" smtClean="0">
                <a:solidFill>
                  <a:schemeClr val="bg1"/>
                </a:solidFill>
                <a:latin typeface="Avenir Black"/>
                <a:cs typeface="Avenir Black"/>
              </a:rPr>
              <a:t>straight.</a:t>
            </a:r>
            <a:br>
              <a:rPr lang="en-US" sz="4100" dirty="0" smtClean="0">
                <a:solidFill>
                  <a:schemeClr val="bg1"/>
                </a:solidFill>
                <a:latin typeface="Avenir Black"/>
                <a:cs typeface="Avenir Black"/>
              </a:rPr>
            </a:br>
            <a:r>
              <a:rPr lang="en-US" sz="4100" dirty="0">
                <a:solidFill>
                  <a:schemeClr val="bg1"/>
                </a:solidFill>
                <a:latin typeface="Avenir Black"/>
                <a:cs typeface="Avenir Black"/>
              </a:rPr>
              <a:t> </a:t>
            </a:r>
            <a:r>
              <a:rPr lang="en-US" sz="4100" dirty="0" smtClean="0">
                <a:solidFill>
                  <a:schemeClr val="bg1"/>
                </a:solidFill>
                <a:latin typeface="Avenir Black"/>
                <a:cs typeface="Avenir Black"/>
              </a:rPr>
              <a:t>                                 </a:t>
            </a:r>
            <a:r>
              <a:rPr lang="en-US" sz="3500" b="1" i="1" dirty="0" smtClean="0">
                <a:solidFill>
                  <a:schemeClr val="bg1"/>
                </a:solidFill>
                <a:latin typeface="Avenir Black"/>
                <a:cs typeface="Avenir Black"/>
              </a:rPr>
              <a:t>Proverbs </a:t>
            </a:r>
            <a:r>
              <a:rPr lang="en-US" sz="3500" b="1" i="1" dirty="0">
                <a:solidFill>
                  <a:schemeClr val="bg1"/>
                </a:solidFill>
                <a:latin typeface="Avenir Black"/>
                <a:cs typeface="Avenir Black"/>
              </a:rPr>
              <a:t>3:5-6</a:t>
            </a:r>
          </a:p>
        </p:txBody>
      </p:sp>
    </p:spTree>
    <p:extLst>
      <p:ext uri="{BB962C8B-B14F-4D97-AF65-F5344CB8AC3E}">
        <p14:creationId xmlns:p14="http://schemas.microsoft.com/office/powerpoint/2010/main" val="392078881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2382" y="2116198"/>
            <a:ext cx="8667382" cy="1679575"/>
          </a:xfrm>
        </p:spPr>
        <p:txBody>
          <a:bodyPr>
            <a:noAutofit/>
          </a:bodyPr>
          <a:lstStyle/>
          <a:p>
            <a:pPr algn="l"/>
            <a:r>
              <a:rPr lang="en-US" sz="4100" b="1" dirty="0">
                <a:solidFill>
                  <a:schemeClr val="bg1"/>
                </a:solidFill>
                <a:latin typeface="Avenir Black"/>
                <a:cs typeface="Avenir Black"/>
              </a:rPr>
              <a:t/>
            </a:r>
            <a:br>
              <a:rPr lang="en-US" sz="4100" b="1" dirty="0">
                <a:solidFill>
                  <a:schemeClr val="bg1"/>
                </a:solidFill>
                <a:latin typeface="Avenir Black"/>
                <a:cs typeface="Avenir Black"/>
              </a:rPr>
            </a:br>
            <a:r>
              <a:rPr lang="en-US" sz="4100" dirty="0">
                <a:solidFill>
                  <a:schemeClr val="bg1"/>
                </a:solidFill>
                <a:latin typeface="Avenir Black"/>
                <a:cs typeface="Avenir Black"/>
              </a:rPr>
              <a:t>The Word became flesh and made his dwelling among us. We have seen his glory, the glory of the one and only Son, who came from the Father, full of grace and </a:t>
            </a:r>
            <a:r>
              <a:rPr lang="en-US" sz="4100" dirty="0" smtClean="0">
                <a:solidFill>
                  <a:schemeClr val="bg1"/>
                </a:solidFill>
                <a:latin typeface="Avenir Black"/>
                <a:cs typeface="Avenir Black"/>
              </a:rPr>
              <a:t>truth.</a:t>
            </a:r>
            <a:r>
              <a:rPr lang="en-US" sz="3500" b="1" i="1" dirty="0">
                <a:solidFill>
                  <a:schemeClr val="bg1"/>
                </a:solidFill>
                <a:latin typeface="Avenir Black"/>
                <a:cs typeface="Avenir Black"/>
              </a:rPr>
              <a:t/>
            </a:r>
            <a:br>
              <a:rPr lang="en-US" sz="3500" b="1" i="1" dirty="0">
                <a:solidFill>
                  <a:schemeClr val="bg1"/>
                </a:solidFill>
                <a:latin typeface="Avenir Black"/>
                <a:cs typeface="Avenir Black"/>
              </a:rPr>
            </a:br>
            <a:r>
              <a:rPr lang="en-US" sz="3500" b="1" i="1" dirty="0" smtClean="0">
                <a:solidFill>
                  <a:schemeClr val="bg1"/>
                </a:solidFill>
                <a:latin typeface="Avenir Black"/>
                <a:cs typeface="Avenir Black"/>
              </a:rPr>
              <a:t>                                              John </a:t>
            </a:r>
            <a:r>
              <a:rPr lang="en-US" sz="3500" b="1" i="1" dirty="0">
                <a:solidFill>
                  <a:schemeClr val="bg1"/>
                </a:solidFill>
                <a:latin typeface="Avenir Black"/>
                <a:cs typeface="Avenir Black"/>
              </a:rPr>
              <a:t>1:14</a:t>
            </a:r>
          </a:p>
        </p:txBody>
      </p:sp>
    </p:spTree>
    <p:extLst>
      <p:ext uri="{BB962C8B-B14F-4D97-AF65-F5344CB8AC3E}">
        <p14:creationId xmlns:p14="http://schemas.microsoft.com/office/powerpoint/2010/main" val="3360412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2382" y="2116198"/>
            <a:ext cx="8667382" cy="1679575"/>
          </a:xfrm>
        </p:spPr>
        <p:txBody>
          <a:bodyPr>
            <a:noAutofit/>
          </a:bodyPr>
          <a:lstStyle/>
          <a:p>
            <a:pPr algn="l"/>
            <a:r>
              <a:rPr lang="en-US" sz="4100" dirty="0" smtClean="0">
                <a:solidFill>
                  <a:schemeClr val="bg1"/>
                </a:solidFill>
                <a:latin typeface="Avenir Black"/>
                <a:cs typeface="Avenir Black"/>
              </a:rPr>
              <a:t>This </a:t>
            </a:r>
            <a:r>
              <a:rPr lang="en-US" sz="4100" dirty="0">
                <a:solidFill>
                  <a:schemeClr val="bg1"/>
                </a:solidFill>
                <a:latin typeface="Avenir Black"/>
                <a:cs typeface="Avenir Black"/>
              </a:rPr>
              <a:t>is how the birth of Jesus the Messiah came about: His mother Mary was pledged to be married to Joseph, but before they came together, she was found to be pregnant through the Holy Spirit.</a:t>
            </a:r>
            <a:r>
              <a:rPr lang="en-US" sz="4100" dirty="0" smtClean="0">
                <a:solidFill>
                  <a:schemeClr val="bg1"/>
                </a:solidFill>
                <a:latin typeface="Avenir Black"/>
                <a:cs typeface="Avenir Black"/>
              </a:rPr>
              <a:t/>
            </a:r>
            <a:br>
              <a:rPr lang="en-US" sz="4100" dirty="0" smtClean="0">
                <a:solidFill>
                  <a:schemeClr val="bg1"/>
                </a:solidFill>
                <a:latin typeface="Avenir Black"/>
                <a:cs typeface="Avenir Black"/>
              </a:rPr>
            </a:br>
            <a:r>
              <a:rPr lang="en-US" sz="4100" dirty="0">
                <a:solidFill>
                  <a:schemeClr val="bg1"/>
                </a:solidFill>
                <a:latin typeface="Avenir Black"/>
                <a:cs typeface="Avenir Black"/>
              </a:rPr>
              <a:t> </a:t>
            </a:r>
            <a:r>
              <a:rPr lang="en-US" sz="4100" dirty="0" smtClean="0">
                <a:solidFill>
                  <a:schemeClr val="bg1"/>
                </a:solidFill>
                <a:latin typeface="Avenir Black"/>
                <a:cs typeface="Avenir Black"/>
              </a:rPr>
              <a:t>               </a:t>
            </a:r>
            <a:r>
              <a:rPr lang="en-US" sz="3500" b="1" i="1" dirty="0" smtClean="0">
                <a:solidFill>
                  <a:schemeClr val="bg1"/>
                </a:solidFill>
                <a:latin typeface="Avenir Black"/>
                <a:cs typeface="Avenir Black"/>
              </a:rPr>
              <a:t>                  Matthew </a:t>
            </a:r>
            <a:r>
              <a:rPr lang="en-US" sz="3500" b="1" i="1" dirty="0">
                <a:solidFill>
                  <a:schemeClr val="bg1"/>
                </a:solidFill>
                <a:latin typeface="Avenir Black"/>
                <a:cs typeface="Avenir Black"/>
              </a:rPr>
              <a:t>1:18</a:t>
            </a:r>
          </a:p>
        </p:txBody>
      </p:sp>
    </p:spTree>
    <p:extLst>
      <p:ext uri="{BB962C8B-B14F-4D97-AF65-F5344CB8AC3E}">
        <p14:creationId xmlns:p14="http://schemas.microsoft.com/office/powerpoint/2010/main" val="294839327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2382" y="2116198"/>
            <a:ext cx="8667382" cy="1679575"/>
          </a:xfrm>
        </p:spPr>
        <p:txBody>
          <a:bodyPr>
            <a:noAutofit/>
          </a:bodyPr>
          <a:lstStyle/>
          <a:p>
            <a:pPr algn="l"/>
            <a:r>
              <a:rPr lang="en-US" sz="4100" dirty="0" smtClean="0">
                <a:solidFill>
                  <a:schemeClr val="bg1"/>
                </a:solidFill>
                <a:latin typeface="Avenir Black"/>
                <a:cs typeface="Avenir Black"/>
              </a:rPr>
              <a:t>As </a:t>
            </a:r>
            <a:r>
              <a:rPr lang="en-US" sz="4100" dirty="0">
                <a:solidFill>
                  <a:schemeClr val="bg1"/>
                </a:solidFill>
                <a:latin typeface="Avenir Black"/>
                <a:cs typeface="Avenir Black"/>
              </a:rPr>
              <a:t>soon as Jesus was baptized, he went up out of the water. At that moment heaven was opened, and he saw the Spirit of God descending like a dove and alighting on him.</a:t>
            </a:r>
            <a:r>
              <a:rPr lang="en-US" sz="4100" dirty="0" smtClean="0">
                <a:solidFill>
                  <a:schemeClr val="bg1"/>
                </a:solidFill>
                <a:latin typeface="Avenir Black"/>
                <a:cs typeface="Avenir Black"/>
              </a:rPr>
              <a:t/>
            </a:r>
            <a:br>
              <a:rPr lang="en-US" sz="4100" dirty="0" smtClean="0">
                <a:solidFill>
                  <a:schemeClr val="bg1"/>
                </a:solidFill>
                <a:latin typeface="Avenir Black"/>
                <a:cs typeface="Avenir Black"/>
              </a:rPr>
            </a:br>
            <a:r>
              <a:rPr lang="en-US" sz="4100" dirty="0" smtClean="0">
                <a:solidFill>
                  <a:schemeClr val="bg1"/>
                </a:solidFill>
                <a:latin typeface="Avenir Black"/>
                <a:cs typeface="Avenir Black"/>
              </a:rPr>
              <a:t>                                  </a:t>
            </a:r>
            <a:r>
              <a:rPr lang="en-US" sz="3500" b="1" i="1" dirty="0" smtClean="0">
                <a:solidFill>
                  <a:schemeClr val="bg1"/>
                </a:solidFill>
                <a:latin typeface="Avenir Black"/>
                <a:cs typeface="Avenir Black"/>
              </a:rPr>
              <a:t>Matthew </a:t>
            </a:r>
            <a:r>
              <a:rPr lang="en-US" sz="3500" b="1" i="1" dirty="0">
                <a:solidFill>
                  <a:schemeClr val="bg1"/>
                </a:solidFill>
                <a:latin typeface="Avenir Black"/>
                <a:cs typeface="Avenir Black"/>
              </a:rPr>
              <a:t>3:16</a:t>
            </a:r>
          </a:p>
        </p:txBody>
      </p:sp>
    </p:spTree>
    <p:extLst>
      <p:ext uri="{BB962C8B-B14F-4D97-AF65-F5344CB8AC3E}">
        <p14:creationId xmlns:p14="http://schemas.microsoft.com/office/powerpoint/2010/main" val="311396444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2382" y="2116198"/>
            <a:ext cx="8667382" cy="1679575"/>
          </a:xfrm>
        </p:spPr>
        <p:txBody>
          <a:bodyPr>
            <a:noAutofit/>
          </a:bodyPr>
          <a:lstStyle/>
          <a:p>
            <a:pPr algn="l"/>
            <a:r>
              <a:rPr lang="en-US" sz="4100" b="1" dirty="0">
                <a:solidFill>
                  <a:schemeClr val="bg1"/>
                </a:solidFill>
                <a:latin typeface="Avenir Black"/>
                <a:cs typeface="Avenir Black"/>
              </a:rPr>
              <a:t/>
            </a:r>
            <a:br>
              <a:rPr lang="en-US" sz="4100" b="1" dirty="0">
                <a:solidFill>
                  <a:schemeClr val="bg1"/>
                </a:solidFill>
                <a:latin typeface="Avenir Black"/>
                <a:cs typeface="Avenir Black"/>
              </a:rPr>
            </a:br>
            <a:r>
              <a:rPr lang="en-US" sz="4100" dirty="0">
                <a:solidFill>
                  <a:schemeClr val="bg1"/>
                </a:solidFill>
                <a:latin typeface="Avenir Black"/>
                <a:cs typeface="Avenir Black"/>
              </a:rPr>
              <a:t>And you also were included in Christ when you heard the message of truth, the gospel of your salvation. When you believed, you were marked in him with a seal, the promised Holy </a:t>
            </a:r>
            <a:r>
              <a:rPr lang="en-US" sz="4100" dirty="0" smtClean="0">
                <a:solidFill>
                  <a:schemeClr val="bg1"/>
                </a:solidFill>
                <a:latin typeface="Avenir Black"/>
                <a:cs typeface="Avenir Black"/>
              </a:rPr>
              <a:t>Spirit.</a:t>
            </a:r>
            <a:r>
              <a:rPr lang="en-US" sz="3500" b="1" i="1" dirty="0">
                <a:solidFill>
                  <a:schemeClr val="bg1"/>
                </a:solidFill>
                <a:latin typeface="Avenir Black"/>
                <a:cs typeface="Avenir Black"/>
              </a:rPr>
              <a:t/>
            </a:r>
            <a:br>
              <a:rPr lang="en-US" sz="3500" b="1" i="1" dirty="0">
                <a:solidFill>
                  <a:schemeClr val="bg1"/>
                </a:solidFill>
                <a:latin typeface="Avenir Black"/>
                <a:cs typeface="Avenir Black"/>
              </a:rPr>
            </a:br>
            <a:r>
              <a:rPr lang="en-US" sz="3500" b="1" i="1" dirty="0" smtClean="0">
                <a:solidFill>
                  <a:schemeClr val="bg1"/>
                </a:solidFill>
                <a:latin typeface="Avenir Black"/>
                <a:cs typeface="Avenir Black"/>
              </a:rPr>
              <a:t>                                       Ephesians </a:t>
            </a:r>
            <a:r>
              <a:rPr lang="en-US" sz="3500" b="1" i="1" dirty="0">
                <a:solidFill>
                  <a:schemeClr val="bg1"/>
                </a:solidFill>
                <a:latin typeface="Avenir Black"/>
                <a:cs typeface="Avenir Black"/>
              </a:rPr>
              <a:t>1:13</a:t>
            </a:r>
          </a:p>
        </p:txBody>
      </p:sp>
    </p:spTree>
    <p:extLst>
      <p:ext uri="{BB962C8B-B14F-4D97-AF65-F5344CB8AC3E}">
        <p14:creationId xmlns:p14="http://schemas.microsoft.com/office/powerpoint/2010/main" val="142283842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2382" y="2116198"/>
            <a:ext cx="8667382" cy="1679575"/>
          </a:xfrm>
        </p:spPr>
        <p:txBody>
          <a:bodyPr>
            <a:noAutofit/>
          </a:bodyPr>
          <a:lstStyle/>
          <a:p>
            <a:pPr algn="l"/>
            <a:r>
              <a:rPr lang="en-US" sz="4100" dirty="0">
                <a:solidFill>
                  <a:schemeClr val="bg1"/>
                </a:solidFill>
                <a:latin typeface="Avenir Black"/>
                <a:cs typeface="Avenir Black"/>
              </a:rPr>
              <a:t>Jesus, full of the Holy Spirit, left the Jordan and was led by the Spirit into the </a:t>
            </a:r>
            <a:r>
              <a:rPr lang="en-US" sz="4100" dirty="0" smtClean="0">
                <a:solidFill>
                  <a:schemeClr val="bg1"/>
                </a:solidFill>
                <a:latin typeface="Avenir Black"/>
                <a:cs typeface="Avenir Black"/>
              </a:rPr>
              <a:t>wilderness.</a:t>
            </a:r>
            <a:br>
              <a:rPr lang="en-US" sz="4100" dirty="0" smtClean="0">
                <a:solidFill>
                  <a:schemeClr val="bg1"/>
                </a:solidFill>
                <a:latin typeface="Avenir Black"/>
                <a:cs typeface="Avenir Black"/>
              </a:rPr>
            </a:br>
            <a:r>
              <a:rPr lang="en-US" sz="3500" b="1" i="1" dirty="0" smtClean="0">
                <a:solidFill>
                  <a:schemeClr val="bg1"/>
                </a:solidFill>
                <a:latin typeface="Avenir Black"/>
                <a:cs typeface="Avenir Black"/>
              </a:rPr>
              <a:t>                                               Luke </a:t>
            </a:r>
            <a:r>
              <a:rPr lang="en-US" sz="3500" b="1" i="1" dirty="0">
                <a:solidFill>
                  <a:schemeClr val="bg1"/>
                </a:solidFill>
                <a:latin typeface="Avenir Black"/>
                <a:cs typeface="Avenir Black"/>
              </a:rPr>
              <a:t>4:1</a:t>
            </a:r>
          </a:p>
        </p:txBody>
      </p:sp>
    </p:spTree>
    <p:extLst>
      <p:ext uri="{BB962C8B-B14F-4D97-AF65-F5344CB8AC3E}">
        <p14:creationId xmlns:p14="http://schemas.microsoft.com/office/powerpoint/2010/main" val="99190737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2382" y="2116198"/>
            <a:ext cx="8667382" cy="1679575"/>
          </a:xfrm>
        </p:spPr>
        <p:txBody>
          <a:bodyPr>
            <a:noAutofit/>
          </a:bodyPr>
          <a:lstStyle/>
          <a:p>
            <a:pPr algn="l"/>
            <a:r>
              <a:rPr lang="en-US" sz="4100" dirty="0">
                <a:solidFill>
                  <a:schemeClr val="bg1"/>
                </a:solidFill>
                <a:latin typeface="Avenir Black"/>
                <a:cs typeface="Avenir Black"/>
              </a:rPr>
              <a:t>Jesus returned to Galilee in the power of the Spirit, and news about him spread through the whole countryside. </a:t>
            </a:r>
            <a:r>
              <a:rPr lang="en-US" sz="5400" dirty="0">
                <a:solidFill>
                  <a:schemeClr val="bg1"/>
                </a:solidFill>
                <a:latin typeface="Avenir Black"/>
                <a:cs typeface="Avenir Black"/>
              </a:rPr>
              <a:t/>
            </a:r>
            <a:br>
              <a:rPr lang="en-US" sz="5400" dirty="0">
                <a:solidFill>
                  <a:schemeClr val="bg1"/>
                </a:solidFill>
                <a:latin typeface="Avenir Black"/>
                <a:cs typeface="Avenir Black"/>
              </a:rPr>
            </a:br>
            <a:r>
              <a:rPr lang="en-US" sz="4000" b="1" i="1" dirty="0">
                <a:solidFill>
                  <a:schemeClr val="bg1"/>
                </a:solidFill>
                <a:latin typeface="Avenir Black"/>
                <a:cs typeface="Avenir Black"/>
              </a:rPr>
              <a:t>                                    </a:t>
            </a:r>
            <a:r>
              <a:rPr lang="en-US" sz="4000" b="1" i="1" dirty="0" smtClean="0">
                <a:solidFill>
                  <a:schemeClr val="bg1"/>
                </a:solidFill>
                <a:latin typeface="Avenir Black"/>
                <a:cs typeface="Avenir Black"/>
              </a:rPr>
              <a:t> </a:t>
            </a:r>
            <a:r>
              <a:rPr lang="en-US" sz="4000" b="1" i="1" dirty="0">
                <a:solidFill>
                  <a:schemeClr val="bg1"/>
                </a:solidFill>
                <a:latin typeface="Avenir Black"/>
                <a:cs typeface="Avenir Black"/>
              </a:rPr>
              <a:t>Luke </a:t>
            </a:r>
            <a:r>
              <a:rPr lang="en-US" sz="4000" b="1" i="1" dirty="0" smtClean="0">
                <a:solidFill>
                  <a:schemeClr val="bg1"/>
                </a:solidFill>
                <a:latin typeface="Avenir Black"/>
                <a:cs typeface="Avenir Black"/>
              </a:rPr>
              <a:t>4:14</a:t>
            </a:r>
            <a:endParaRPr lang="en-US" sz="3500" b="1" i="1" dirty="0">
              <a:solidFill>
                <a:schemeClr val="bg1"/>
              </a:solidFill>
              <a:latin typeface="Avenir Black"/>
              <a:cs typeface="Avenir Black"/>
            </a:endParaRPr>
          </a:p>
        </p:txBody>
      </p:sp>
    </p:spTree>
    <p:extLst>
      <p:ext uri="{BB962C8B-B14F-4D97-AF65-F5344CB8AC3E}">
        <p14:creationId xmlns:p14="http://schemas.microsoft.com/office/powerpoint/2010/main" val="49737250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3620</TotalTime>
  <Words>362</Words>
  <Application>Microsoft Macintosh PowerPoint</Application>
  <PresentationFormat>On-screen Show (4:3)</PresentationFormat>
  <Paragraphs>46</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Discipleship Part 3  Spiritual Responsiveness  Pastor David Espinoza   </vt:lpstr>
      <vt:lpstr>25 Since we are living by the Spirit, let us follow the Spirit’s leading in every part of our lives.                                  Galatians 5:25</vt:lpstr>
      <vt:lpstr>Trust in the LORD with all your heart and lean not on your own understanding; 6 in all your ways submit to him, and he will make your paths straight.                                   Proverbs 3:5-6</vt:lpstr>
      <vt:lpstr> The Word became flesh and made his dwelling among us. We have seen his glory, the glory of the one and only Son, who came from the Father, full of grace and truth.                                               John 1:14</vt:lpstr>
      <vt:lpstr>This is how the birth of Jesus the Messiah came about: His mother Mary was pledged to be married to Joseph, but before they came together, she was found to be pregnant through the Holy Spirit.                                   Matthew 1:18</vt:lpstr>
      <vt:lpstr>As soon as Jesus was baptized, he went up out of the water. At that moment heaven was opened, and he saw the Spirit of God descending like a dove and alighting on him.                                   Matthew 3:16</vt:lpstr>
      <vt:lpstr> And you also were included in Christ when you heard the message of truth, the gospel of your salvation. When you believed, you were marked in him with a seal, the promised Holy Spirit.                                        Ephesians 1:13</vt:lpstr>
      <vt:lpstr>Jesus, full of the Holy Spirit, left the Jordan and was led by the Spirit into the wilderness.                                                Luke 4:1</vt:lpstr>
      <vt:lpstr>Jesus returned to Galilee in the power of the Spirit, and news about him spread through the whole countryside.                                       Luke 4:14</vt:lpstr>
      <vt:lpstr>“The Spirit of the Lord is on me, because he has anointed me to proclaim good news to the poor. He has sent me to proclaim freedom for the prisoners and recovery of sight for the blind, to set the oppressed free.”                                      Luke 4:18</vt:lpstr>
      <vt:lpstr> how God anointed Jesus of Nazareth with the Holy Spirit and power, and how he went around doing good and healing all who were under the power of the devil, because God was with him.                                          Acts 10:38</vt:lpstr>
      <vt:lpstr> At that time Jesus, full of joy through the Holy Spirit, said, “I praise you, Father, Lord of heaven and earth, because you have hidden these things from the wise and learned, and revealed them to little children. Yes, Father, for this is what you were pleased to do.                             Luke 10:21</vt:lpstr>
      <vt:lpstr>Spiritual Responsiveness: Actively Listening to the Holy Spirit and taking Action according to what you are Hearing</vt:lpstr>
      <vt:lpstr>Spiritually Responsive Habitual Actions: </vt:lpstr>
      <vt:lpstr>3 Ingredients </vt:lpstr>
      <vt:lpstr>Spiritually Responsive Habitual Actions: </vt:lpstr>
      <vt:lpstr>3 Indicators </vt:lpstr>
      <vt:lpstr>Spiritually Responsive Habitual Actions: </vt:lpstr>
      <vt:lpstr> After the Lord Jesus had spoken to them, he was taken up into heaven and he sat at the right hand of God. 20 Then the disciples went out and preached everywhere, and the Lord worked with them and confirmed his word by the signs that accompanied it.                                 Mark 16:19-20</vt:lpstr>
      <vt:lpstr>It seemed good to the Holy Spirit and to us not to burden you with anything beyond the following requirements…                                    Acts 15:28</vt:lpstr>
      <vt:lpstr>Spiritually Responsive Habitual Actions: </vt:lpstr>
      <vt:lpstr>John 14:15   James 1:22</vt:lpstr>
      <vt:lpstr>Spiritual Responsiveness: Actively Listening to the Holy Spirit and taking Action according to what you are Hearing</vt:lpstr>
      <vt:lpstr>PowerPoint Presentation</vt:lpstr>
    </vt:vector>
  </TitlesOfParts>
  <Company>La Trinidad Church,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Evangelism Today: Theology &amp; Testimony   Pastor Israel Velasco</dc:title>
  <dc:creator>La Trinidad Church</dc:creator>
  <cp:lastModifiedBy>name last</cp:lastModifiedBy>
  <cp:revision>174</cp:revision>
  <dcterms:created xsi:type="dcterms:W3CDTF">2017-09-22T16:27:01Z</dcterms:created>
  <dcterms:modified xsi:type="dcterms:W3CDTF">2018-08-19T14:51:15Z</dcterms:modified>
</cp:coreProperties>
</file>